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30" r:id="rId4"/>
    <p:sldId id="331" r:id="rId5"/>
    <p:sldId id="333" r:id="rId6"/>
    <p:sldId id="334" r:id="rId7"/>
    <p:sldId id="332" r:id="rId8"/>
    <p:sldId id="295" r:id="rId9"/>
    <p:sldId id="296" r:id="rId10"/>
    <p:sldId id="297" r:id="rId11"/>
    <p:sldId id="298" r:id="rId12"/>
    <p:sldId id="299" r:id="rId13"/>
    <p:sldId id="300" r:id="rId14"/>
    <p:sldId id="260" r:id="rId15"/>
    <p:sldId id="302" r:id="rId16"/>
    <p:sldId id="261" r:id="rId17"/>
    <p:sldId id="262" r:id="rId18"/>
    <p:sldId id="263" r:id="rId19"/>
    <p:sldId id="303" r:id="rId20"/>
    <p:sldId id="265" r:id="rId21"/>
    <p:sldId id="309" r:id="rId22"/>
    <p:sldId id="305" r:id="rId23"/>
    <p:sldId id="310" r:id="rId24"/>
    <p:sldId id="311" r:id="rId25"/>
    <p:sldId id="307" r:id="rId26"/>
    <p:sldId id="308" r:id="rId27"/>
    <p:sldId id="266" r:id="rId28"/>
    <p:sldId id="327" r:id="rId29"/>
    <p:sldId id="272" r:id="rId30"/>
    <p:sldId id="270" r:id="rId31"/>
    <p:sldId id="312" r:id="rId32"/>
    <p:sldId id="313" r:id="rId33"/>
    <p:sldId id="273" r:id="rId34"/>
    <p:sldId id="314" r:id="rId35"/>
    <p:sldId id="315" r:id="rId36"/>
    <p:sldId id="316" r:id="rId37"/>
    <p:sldId id="317" r:id="rId38"/>
    <p:sldId id="318" r:id="rId39"/>
    <p:sldId id="319" r:id="rId40"/>
    <p:sldId id="279" r:id="rId41"/>
    <p:sldId id="321" r:id="rId42"/>
    <p:sldId id="322" r:id="rId43"/>
    <p:sldId id="323" r:id="rId44"/>
    <p:sldId id="324" r:id="rId45"/>
    <p:sldId id="325" r:id="rId46"/>
    <p:sldId id="290" r:id="rId47"/>
    <p:sldId id="291" r:id="rId48"/>
    <p:sldId id="326" r:id="rId49"/>
  </p:sldIdLst>
  <p:sldSz cx="13004800" cy="9753600"/>
  <p:notesSz cx="13004800" cy="97536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95"/>
    <p:restoredTop sz="74478" autoAdjust="0"/>
  </p:normalViewPr>
  <p:slideViewPr>
    <p:cSldViewPr>
      <p:cViewPr varScale="1">
        <p:scale>
          <a:sx n="62" d="100"/>
          <a:sy n="62" d="100"/>
        </p:scale>
        <p:origin x="2715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5A91B-7EDE-4344-88C0-CC13C5AABEC4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B3B0-C6F3-4812-ADF2-1EA8FFE23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437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395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446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85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331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197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49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981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98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098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677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8734-E4F4-4B4E-86F6-610BF9AB4BA7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012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120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49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190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8734-E4F4-4B4E-86F6-610BF9AB4BA7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655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8734-E4F4-4B4E-86F6-610BF9AB4BA7}" type="slidenum">
              <a:rPr lang="en-CN" smtClean="0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7853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1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48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773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911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80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51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8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472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32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367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356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324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B3B0-C6F3-4812-ADF2-1EA8FFE2375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4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5720" y="508000"/>
            <a:ext cx="10373360" cy="1280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ts val="1700"/>
              </a:lnSpc>
            </a:pPr>
            <a:fld id="{81D60167-4931-47E6-BA6A-407CBD079E47}" type="slidenum">
              <a:rPr sz="1600" dirty="0"/>
              <a:pPr marL="101600">
                <a:lnSpc>
                  <a:spcPts val="1700"/>
                </a:lnSpc>
              </a:pPr>
              <a:t>‹#›</a:t>
            </a:fld>
            <a:endParaRPr sz="16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ts val="1700"/>
              </a:lnSpc>
            </a:pPr>
            <a:fld id="{81D60167-4931-47E6-BA6A-407CBD079E47}" type="slidenum">
              <a:rPr sz="1600" dirty="0"/>
              <a:pPr marL="101600">
                <a:lnSpc>
                  <a:spcPts val="1700"/>
                </a:lnSpc>
              </a:pPr>
              <a:t>‹#›</a:t>
            </a:fld>
            <a:endParaRPr sz="16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ts val="1700"/>
              </a:lnSpc>
            </a:pPr>
            <a:fld id="{81D60167-4931-47E6-BA6A-407CBD079E47}" type="slidenum">
              <a:rPr sz="1600" dirty="0"/>
              <a:pPr marL="101600">
                <a:lnSpc>
                  <a:spcPts val="1700"/>
                </a:lnSpc>
              </a:pPr>
              <a:t>‹#›</a:t>
            </a:fld>
            <a:endParaRPr sz="16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ts val="1700"/>
              </a:lnSpc>
            </a:pPr>
            <a:fld id="{81D60167-4931-47E6-BA6A-407CBD079E47}" type="slidenum">
              <a:rPr sz="1600" dirty="0"/>
              <a:pPr marL="101600">
                <a:lnSpc>
                  <a:spcPts val="1700"/>
                </a:lnSpc>
              </a:pPr>
              <a:t>‹#›</a:t>
            </a:fld>
            <a:endParaRPr sz="16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ts val="1700"/>
              </a:lnSpc>
            </a:pPr>
            <a:fld id="{81D60167-4931-47E6-BA6A-407CBD079E47}" type="slidenum">
              <a:rPr sz="1600" dirty="0"/>
              <a:pPr marL="101600">
                <a:lnSpc>
                  <a:spcPts val="1700"/>
                </a:lnSpc>
              </a:pPr>
              <a:t>‹#›</a:t>
            </a:fld>
            <a:endParaRPr sz="1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50240" y="9070848"/>
            <a:ext cx="2991104" cy="2769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21632" y="9070848"/>
            <a:ext cx="4161536" cy="2769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350000" y="9329575"/>
            <a:ext cx="279400" cy="55399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C09B1-9E9F-4B91-A6D0-CC72F1D18F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611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5720" y="508000"/>
            <a:ext cx="10373360" cy="1280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36700" y="2715260"/>
            <a:ext cx="9931400" cy="4313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50000" y="9329575"/>
            <a:ext cx="279400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ts val="1700"/>
              </a:lnSpc>
            </a:pPr>
            <a:fld id="{81D60167-4931-47E6-BA6A-407CBD079E47}" type="slidenum">
              <a:rPr sz="1600" dirty="0"/>
              <a:pPr marL="101600">
                <a:lnSpc>
                  <a:spcPts val="1700"/>
                </a:lnSpc>
              </a:pPr>
              <a:t>‹#›</a:t>
            </a:fld>
            <a:endParaRPr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d.zju.edu.cn/home/zhpcu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indview.ne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ppreference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youtube.com/user/CppCon" TargetMode="External"/><Relationship Id="rId4" Type="http://schemas.openxmlformats.org/officeDocument/2006/relationships/hyperlink" Target="https://isocpp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jpeg"/><Relationship Id="rId5" Type="http://schemas.openxmlformats.org/officeDocument/2006/relationships/hyperlink" Target="https://pintia.cn/" TargetMode="External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onduct.berkeley.edu/integrity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n/article/rv3SX2V8rtRaJj9B17xZ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gin.umd.umich.edu/CIS/course.des/cis400/simula/simula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-std.org/jtc1/sc2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++#Criticis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Object-oriented_programming#Criticis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2400" y="883285"/>
            <a:ext cx="7338059" cy="300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9600"/>
              </a:lnSpc>
            </a:pPr>
            <a:r>
              <a:rPr spc="-5" dirty="0"/>
              <a:t>O</a:t>
            </a:r>
            <a:r>
              <a:rPr dirty="0"/>
              <a:t>b</a:t>
            </a:r>
            <a:r>
              <a:rPr spc="-5" dirty="0"/>
              <a:t>j</a:t>
            </a:r>
            <a:r>
              <a:rPr dirty="0"/>
              <a:t>ect</a:t>
            </a:r>
            <a:r>
              <a:rPr spc="-5" dirty="0"/>
              <a:t>-O</a:t>
            </a:r>
            <a:r>
              <a:rPr dirty="0"/>
              <a:t>r</a:t>
            </a:r>
            <a:r>
              <a:rPr spc="-5" dirty="0"/>
              <a:t>i</a:t>
            </a:r>
            <a:r>
              <a:rPr dirty="0"/>
              <a:t>ented  </a:t>
            </a:r>
            <a:r>
              <a:rPr spc="-20" dirty="0"/>
              <a:t>Programming</a:t>
            </a:r>
          </a:p>
          <a:p>
            <a:pPr marL="13970" algn="ctr">
              <a:lnSpc>
                <a:spcPts val="4340"/>
              </a:lnSpc>
              <a:tabLst>
                <a:tab pos="1228090" algn="l"/>
              </a:tabLst>
            </a:pPr>
            <a:r>
              <a:rPr sz="3800" spc="-5" dirty="0"/>
              <a:t>Using	</a:t>
            </a:r>
            <a:r>
              <a:rPr sz="3800" dirty="0"/>
              <a:t>C++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9600" y="4219595"/>
            <a:ext cx="6258560" cy="1085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56300"/>
              </a:lnSpc>
            </a:pPr>
            <a:r>
              <a:rPr lang="en-US" sz="2400" spc="-5" dirty="0" smtClean="0">
                <a:latin typeface="Tahoma"/>
                <a:cs typeface="Tahoma"/>
              </a:rPr>
              <a:t>Zhaopeng Cui</a:t>
            </a:r>
          </a:p>
          <a:p>
            <a:pPr marL="12700" marR="5080" algn="ctr">
              <a:lnSpc>
                <a:spcPct val="156300"/>
              </a:lnSpc>
            </a:pPr>
            <a:r>
              <a:rPr lang="en-US" altLang="zh-CN" sz="2400" dirty="0" smtClean="0">
                <a:hlinkClick r:id="rId3"/>
              </a:rPr>
              <a:t>http</a:t>
            </a:r>
            <a:r>
              <a:rPr lang="en-US" altLang="zh-CN" sz="2400" dirty="0">
                <a:hlinkClick r:id="rId3"/>
              </a:rPr>
              <a:t>://</a:t>
            </a:r>
            <a:r>
              <a:rPr lang="en-US" altLang="zh-CN" sz="2400" dirty="0" smtClean="0">
                <a:hlinkClick r:id="rId3"/>
              </a:rPr>
              <a:t>www.cad.zju.edu.cn/home/zhpcui/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8629" y="6019800"/>
            <a:ext cx="9245600" cy="284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94D932B9-6BD4-8144-9B9A-C47DAFC71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74700"/>
            <a:ext cx="130048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dirty="0"/>
              <a:t>C++ Applications</a:t>
            </a:r>
            <a:endParaRPr dirty="0">
              <a:latin typeface="Gill Sans Std" panose="020B05020201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27C72-D4B7-7B46-8520-F7A74B85F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98" y="2819400"/>
            <a:ext cx="8795603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BD33CE-ABAF-084A-B6D2-183A4F5D0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667000"/>
            <a:ext cx="9906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BC385A6-39B4-9B43-A3EB-69795A8BE0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74700"/>
            <a:ext cx="130048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8000" dirty="0"/>
              <a:t>C++ Applications</a:t>
            </a:r>
            <a:r>
              <a:rPr lang="zh-CN" altLang="en-US" sz="6000" dirty="0"/>
              <a:t>「</a:t>
            </a:r>
            <a:r>
              <a:rPr lang="en-US" sz="6000" dirty="0" err="1"/>
              <a:t>卡脖子问题</a:t>
            </a:r>
            <a:r>
              <a:rPr lang="zh-CN" altLang="en-US" sz="6000" dirty="0"/>
              <a:t>」</a:t>
            </a:r>
            <a:endParaRPr dirty="0">
              <a:latin typeface="Gill Sans Std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5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irbus A380 | 3DEXPERIENCE Edu">
            <a:extLst>
              <a:ext uri="{FF2B5EF4-FFF2-40B4-BE49-F238E27FC236}">
                <a16:creationId xmlns:a16="http://schemas.microsoft.com/office/drawing/2014/main" id="{E0C173AC-EAD8-7D48-9646-DCE38979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93" y="2895600"/>
            <a:ext cx="9724613" cy="50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2F6E074F-0CB0-2D44-A6CF-17ECDACFA0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74700"/>
            <a:ext cx="130048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8000" dirty="0"/>
              <a:t>C++ Applications</a:t>
            </a:r>
            <a:r>
              <a:rPr lang="zh-CN" altLang="en-US" sz="6000" dirty="0"/>
              <a:t>「</a:t>
            </a:r>
            <a:r>
              <a:rPr lang="en-US" sz="6000" dirty="0" err="1"/>
              <a:t>卡脖子问题</a:t>
            </a:r>
            <a:r>
              <a:rPr lang="zh-CN" altLang="en-US" sz="6000" dirty="0"/>
              <a:t>」</a:t>
            </a:r>
            <a:endParaRPr dirty="0">
              <a:latin typeface="Gill Sans Std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6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94D932B9-6BD4-8144-9B9A-C47DAFC71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74700"/>
            <a:ext cx="130048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8000" dirty="0"/>
              <a:t>C++ Applications</a:t>
            </a:r>
            <a:r>
              <a:rPr lang="zh-CN" altLang="en-US" sz="6000" dirty="0"/>
              <a:t>「</a:t>
            </a:r>
            <a:r>
              <a:rPr lang="en-US" sz="6000" dirty="0" err="1"/>
              <a:t>卡脖子问题</a:t>
            </a:r>
            <a:r>
              <a:rPr lang="zh-CN" altLang="en-US" sz="6000" dirty="0"/>
              <a:t>」</a:t>
            </a:r>
            <a:endParaRPr dirty="0">
              <a:latin typeface="Gill Sans Std" panose="020B0502020104020203" pitchFamily="34" charset="0"/>
            </a:endParaRPr>
          </a:p>
        </p:txBody>
      </p:sp>
      <p:pic>
        <p:nvPicPr>
          <p:cNvPr id="3076" name="Picture 4" descr="How to Insert an Image into CATIA | Image Converter | Scan2CAD">
            <a:extLst>
              <a:ext uri="{FF2B5EF4-FFF2-40B4-BE49-F238E27FC236}">
                <a16:creationId xmlns:a16="http://schemas.microsoft.com/office/drawing/2014/main" id="{7C2E3C26-E7B0-AF46-A7FF-9FCD24BE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2819400"/>
            <a:ext cx="9855200" cy="52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.media-amazon.com/images/P/0672327112.01._SCLZZZZZZZ_SX5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575050"/>
            <a:ext cx="314005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6080">
              <a:lnSpc>
                <a:spcPct val="100000"/>
              </a:lnSpc>
            </a:pPr>
            <a:r>
              <a:rPr spc="-1260" dirty="0"/>
              <a:t>T</a:t>
            </a:r>
            <a:r>
              <a:rPr dirty="0"/>
              <a:t>extbooks</a:t>
            </a:r>
          </a:p>
        </p:txBody>
      </p:sp>
      <p:sp>
        <p:nvSpPr>
          <p:cNvPr id="3" name="object 3"/>
          <p:cNvSpPr/>
          <p:nvPr/>
        </p:nvSpPr>
        <p:spPr>
          <a:xfrm>
            <a:off x="6705600" y="3416300"/>
            <a:ext cx="5549900" cy="416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21ADC-FCF2-E643-9D7A-E5EFFB162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48" y="0"/>
            <a:ext cx="11209504" cy="9770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34671-9760-CB41-A2FD-9DBF3D8E665C}"/>
              </a:ext>
            </a:extLst>
          </p:cNvPr>
          <p:cNvSpPr/>
          <p:nvPr/>
        </p:nvSpPr>
        <p:spPr>
          <a:xfrm>
            <a:off x="670535" y="1"/>
            <a:ext cx="11562131" cy="2855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98F6B-F77C-8A47-8EB0-7532265FDDE3}"/>
              </a:ext>
            </a:extLst>
          </p:cNvPr>
          <p:cNvSpPr/>
          <p:nvPr/>
        </p:nvSpPr>
        <p:spPr>
          <a:xfrm>
            <a:off x="721334" y="2855161"/>
            <a:ext cx="11562131" cy="3012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4EFFD9-B9D6-5F40-8221-CB0F2F458CFA}"/>
              </a:ext>
            </a:extLst>
          </p:cNvPr>
          <p:cNvSpPr/>
          <p:nvPr/>
        </p:nvSpPr>
        <p:spPr>
          <a:xfrm>
            <a:off x="721335" y="5744311"/>
            <a:ext cx="11562131" cy="3552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013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6080">
              <a:lnSpc>
                <a:spcPct val="100000"/>
              </a:lnSpc>
            </a:pPr>
            <a:r>
              <a:rPr spc="-1260" dirty="0"/>
              <a:t>T</a:t>
            </a:r>
            <a:r>
              <a:rPr dirty="0"/>
              <a:t>extbooks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529" y="2156460"/>
            <a:ext cx="5967871" cy="6368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 marR="5080" indent="-354330">
              <a:lnSpc>
                <a:spcPts val="3900"/>
              </a:lnSpc>
              <a:buSzPct val="170588"/>
              <a:buChar char="•"/>
              <a:tabLst>
                <a:tab pos="367665" algn="l"/>
              </a:tabLst>
            </a:pPr>
            <a:r>
              <a:rPr sz="3400" spc="-5" dirty="0">
                <a:latin typeface="Gill Sans MT"/>
                <a:cs typeface="Gill Sans MT"/>
              </a:rPr>
              <a:t>Thinking </a:t>
            </a:r>
            <a:r>
              <a:rPr sz="3400" dirty="0">
                <a:latin typeface="Gill Sans MT"/>
                <a:cs typeface="Gill Sans MT"/>
              </a:rPr>
              <a:t>In </a:t>
            </a:r>
            <a:r>
              <a:rPr sz="3400" spc="-75" dirty="0">
                <a:latin typeface="Gill Sans MT"/>
                <a:cs typeface="Gill Sans MT"/>
              </a:rPr>
              <a:t>C++,</a:t>
            </a:r>
            <a:r>
              <a:rPr lang="en-US" sz="3400" spc="-75" dirty="0">
                <a:latin typeface="Gill Sans MT"/>
                <a:cs typeface="Gill Sans MT"/>
              </a:rPr>
              <a:t> </a:t>
            </a:r>
            <a:r>
              <a:rPr sz="3400" spc="-75" dirty="0">
                <a:latin typeface="Gill Sans MT"/>
                <a:cs typeface="Gill Sans MT"/>
              </a:rPr>
              <a:t>Ver. </a:t>
            </a:r>
            <a:r>
              <a:rPr sz="3400" spc="-45" dirty="0">
                <a:latin typeface="Gill Sans MT"/>
                <a:cs typeface="Gill Sans MT"/>
              </a:rPr>
              <a:t>2,Vol. </a:t>
            </a:r>
            <a:r>
              <a:rPr sz="3400" dirty="0">
                <a:latin typeface="Gill Sans MT"/>
                <a:cs typeface="Gill Sans MT"/>
              </a:rPr>
              <a:t>1</a:t>
            </a:r>
            <a:r>
              <a:rPr sz="3400" spc="-635" dirty="0">
                <a:latin typeface="Gill Sans MT"/>
                <a:cs typeface="Gill Sans MT"/>
              </a:rPr>
              <a:t> </a:t>
            </a:r>
            <a:r>
              <a:rPr sz="3400" dirty="0">
                <a:latin typeface="Gill Sans MT"/>
                <a:cs typeface="Gill Sans MT"/>
              </a:rPr>
              <a:t>&amp;  2</a:t>
            </a:r>
          </a:p>
          <a:p>
            <a:pPr marL="367030" indent="-354330">
              <a:lnSpc>
                <a:spcPct val="100000"/>
              </a:lnSpc>
              <a:spcBef>
                <a:spcPts val="2020"/>
              </a:spcBef>
              <a:buSzPct val="170588"/>
              <a:buChar char="•"/>
              <a:tabLst>
                <a:tab pos="367665" algn="l"/>
              </a:tabLst>
            </a:pPr>
            <a:r>
              <a:rPr sz="3400" dirty="0">
                <a:latin typeface="Gill Sans MT"/>
                <a:cs typeface="Gill Sans MT"/>
              </a:rPr>
              <a:t>C++ </a:t>
            </a:r>
            <a:r>
              <a:rPr sz="3400" spc="-65" dirty="0">
                <a:latin typeface="Gill Sans MT"/>
                <a:cs typeface="Gill Sans MT"/>
              </a:rPr>
              <a:t>Primer,</a:t>
            </a:r>
            <a:r>
              <a:rPr lang="en-US" sz="3400" spc="-65" dirty="0">
                <a:latin typeface="Gill Sans MT"/>
                <a:cs typeface="Gill Sans MT"/>
              </a:rPr>
              <a:t> </a:t>
            </a:r>
            <a:r>
              <a:rPr lang="en-US" sz="3400" spc="-65" dirty="0" smtClean="0">
                <a:latin typeface="Gill Sans MT"/>
                <a:cs typeface="Gill Sans MT"/>
              </a:rPr>
              <a:t> </a:t>
            </a:r>
            <a:r>
              <a:rPr sz="3400" spc="-65" dirty="0" err="1" smtClean="0">
                <a:latin typeface="Gill Sans MT"/>
                <a:cs typeface="Gill Sans MT"/>
              </a:rPr>
              <a:t>Ver</a:t>
            </a:r>
            <a:r>
              <a:rPr sz="3400" spc="-55" dirty="0" smtClean="0">
                <a:latin typeface="Gill Sans MT"/>
                <a:cs typeface="Gill Sans MT"/>
              </a:rPr>
              <a:t> </a:t>
            </a:r>
            <a:r>
              <a:rPr sz="3400" dirty="0">
                <a:latin typeface="Gill Sans MT"/>
                <a:cs typeface="Gill Sans MT"/>
              </a:rPr>
              <a:t>5</a:t>
            </a:r>
          </a:p>
          <a:p>
            <a:pPr marL="367030" indent="-354330">
              <a:lnSpc>
                <a:spcPct val="100000"/>
              </a:lnSpc>
              <a:spcBef>
                <a:spcPts val="2120"/>
              </a:spcBef>
              <a:buSzPct val="170588"/>
              <a:buChar char="•"/>
              <a:tabLst>
                <a:tab pos="367665" algn="l"/>
              </a:tabLst>
            </a:pPr>
            <a:r>
              <a:rPr sz="3400" spc="-10" dirty="0">
                <a:latin typeface="Gill Sans MT"/>
                <a:cs typeface="Gill Sans MT"/>
              </a:rPr>
              <a:t>References:</a:t>
            </a:r>
            <a:endParaRPr sz="3400" dirty="0">
              <a:latin typeface="Gill Sans MT"/>
              <a:cs typeface="Gill Sans MT"/>
            </a:endParaRPr>
          </a:p>
          <a:p>
            <a:pPr marL="354965">
              <a:lnSpc>
                <a:spcPts val="5600"/>
              </a:lnSpc>
              <a:spcBef>
                <a:spcPts val="270"/>
              </a:spcBef>
            </a:pPr>
            <a:r>
              <a:rPr sz="7125" spc="15" baseline="-7602" dirty="0">
                <a:latin typeface="Gill Sans MT"/>
                <a:cs typeface="Gill Sans MT"/>
              </a:rPr>
              <a:t>•</a:t>
            </a:r>
            <a:r>
              <a:rPr sz="7125" spc="-1170" baseline="-7602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The C++ </a:t>
            </a:r>
            <a:r>
              <a:rPr sz="2800" spc="-10" dirty="0">
                <a:latin typeface="Gill Sans MT"/>
                <a:cs typeface="Gill Sans MT"/>
              </a:rPr>
              <a:t>Programming </a:t>
            </a:r>
            <a:r>
              <a:rPr sz="2800" dirty="0">
                <a:latin typeface="Gill Sans MT"/>
                <a:cs typeface="Gill Sans MT"/>
              </a:rPr>
              <a:t>Language</a:t>
            </a:r>
          </a:p>
          <a:p>
            <a:pPr marL="354965">
              <a:lnSpc>
                <a:spcPts val="5500"/>
              </a:lnSpc>
            </a:pPr>
            <a:r>
              <a:rPr sz="7125" spc="15" baseline="-7602" dirty="0">
                <a:latin typeface="Gill Sans MT"/>
                <a:cs typeface="Gill Sans MT"/>
              </a:rPr>
              <a:t>•</a:t>
            </a:r>
            <a:r>
              <a:rPr sz="7125" spc="-1245" baseline="-7602" dirty="0">
                <a:latin typeface="Gill Sans MT"/>
                <a:cs typeface="Gill Sans MT"/>
              </a:rPr>
              <a:t> </a:t>
            </a:r>
            <a:r>
              <a:rPr sz="2800" spc="20" dirty="0">
                <a:latin typeface="Gill Sans MT"/>
                <a:cs typeface="Gill Sans MT"/>
              </a:rPr>
              <a:t>C++:The </a:t>
            </a:r>
            <a:r>
              <a:rPr sz="2800" spc="-15" dirty="0">
                <a:latin typeface="Gill Sans MT"/>
                <a:cs typeface="Gill Sans MT"/>
              </a:rPr>
              <a:t>Core </a:t>
            </a:r>
            <a:r>
              <a:rPr sz="2800" dirty="0">
                <a:latin typeface="Gill Sans MT"/>
                <a:cs typeface="Gill Sans MT"/>
              </a:rPr>
              <a:t>Language</a:t>
            </a:r>
          </a:p>
          <a:p>
            <a:pPr marL="354965">
              <a:lnSpc>
                <a:spcPts val="5500"/>
              </a:lnSpc>
            </a:pPr>
            <a:r>
              <a:rPr sz="7125" spc="15" baseline="-7602" dirty="0">
                <a:latin typeface="Gill Sans MT"/>
                <a:cs typeface="Gill Sans MT"/>
              </a:rPr>
              <a:t>•</a:t>
            </a:r>
            <a:r>
              <a:rPr sz="7125" spc="-1177" baseline="-7602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Essential </a:t>
            </a:r>
            <a:r>
              <a:rPr sz="2800" dirty="0">
                <a:latin typeface="Gill Sans MT"/>
                <a:cs typeface="Gill Sans MT"/>
              </a:rPr>
              <a:t>C++</a:t>
            </a:r>
          </a:p>
          <a:p>
            <a:pPr marL="354965">
              <a:lnSpc>
                <a:spcPts val="5500"/>
              </a:lnSpc>
            </a:pPr>
            <a:r>
              <a:rPr sz="7125" spc="15" baseline="-7602" dirty="0">
                <a:latin typeface="Gill Sans MT"/>
                <a:cs typeface="Gill Sans MT"/>
              </a:rPr>
              <a:t>•</a:t>
            </a:r>
            <a:r>
              <a:rPr sz="7125" spc="-1230" baseline="-7602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Effective </a:t>
            </a:r>
            <a:r>
              <a:rPr sz="2800" dirty="0">
                <a:latin typeface="Gill Sans MT"/>
                <a:cs typeface="Gill Sans MT"/>
              </a:rPr>
              <a:t>C++</a:t>
            </a:r>
          </a:p>
          <a:p>
            <a:pPr marL="354965">
              <a:lnSpc>
                <a:spcPts val="5500"/>
              </a:lnSpc>
            </a:pPr>
            <a:r>
              <a:rPr sz="7125" spc="15" baseline="-7602" dirty="0">
                <a:latin typeface="Gill Sans MT"/>
                <a:cs typeface="Gill Sans MT"/>
              </a:rPr>
              <a:t>•</a:t>
            </a:r>
            <a:r>
              <a:rPr sz="7125" spc="-1162" baseline="-7602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Inside </a:t>
            </a:r>
            <a:r>
              <a:rPr sz="2800" dirty="0">
                <a:latin typeface="Gill Sans MT"/>
                <a:cs typeface="Gill Sans MT"/>
              </a:rPr>
              <a:t>the C++ </a:t>
            </a:r>
            <a:r>
              <a:rPr sz="2800" spc="-5" dirty="0">
                <a:latin typeface="Gill Sans MT"/>
                <a:cs typeface="Gill Sans MT"/>
              </a:rPr>
              <a:t>Object </a:t>
            </a:r>
            <a:r>
              <a:rPr sz="2800" dirty="0">
                <a:latin typeface="Gill Sans MT"/>
                <a:cs typeface="Gill Sans MT"/>
              </a:rPr>
              <a:t>Model</a:t>
            </a:r>
          </a:p>
          <a:p>
            <a:pPr marL="354965">
              <a:lnSpc>
                <a:spcPts val="5600"/>
              </a:lnSpc>
            </a:pPr>
            <a:r>
              <a:rPr sz="7125" spc="15" baseline="-7602" dirty="0">
                <a:latin typeface="Gill Sans MT"/>
                <a:cs typeface="Gill Sans MT"/>
              </a:rPr>
              <a:t>•</a:t>
            </a:r>
            <a:r>
              <a:rPr sz="7125" spc="-1147" baseline="-7602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C++</a:t>
            </a:r>
            <a:r>
              <a:rPr sz="2800" spc="-380" dirty="0">
                <a:latin typeface="Gill Sans MT"/>
                <a:cs typeface="Gill Sans MT"/>
              </a:rPr>
              <a:t> </a:t>
            </a:r>
            <a:r>
              <a:rPr sz="2800" spc="-50" dirty="0">
                <a:latin typeface="Gill Sans MT"/>
                <a:cs typeface="Gill Sans MT"/>
              </a:rPr>
              <a:t>Templates</a:t>
            </a:r>
            <a:endParaRPr sz="28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05600" y="3416300"/>
            <a:ext cx="5549900" cy="416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261100" cy="815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59600" y="2108200"/>
            <a:ext cx="6045200" cy="764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59600" y="533400"/>
            <a:ext cx="571182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+mn-ea"/>
                <a:ea typeface="+mn-ea"/>
                <a:cs typeface="Arial"/>
              </a:rPr>
              <a:t>C++</a:t>
            </a:r>
            <a:r>
              <a:rPr lang="zh-CN" altLang="en-US" sz="3200" dirty="0">
                <a:latin typeface="+mn-ea"/>
                <a:ea typeface="+mn-ea"/>
                <a:cs typeface="Arial"/>
              </a:rPr>
              <a:t>编程思想 机械工业出版社</a:t>
            </a:r>
            <a:endParaRPr sz="3200" dirty="0">
              <a:latin typeface="+mn-ea"/>
              <a:ea typeface="+mn-ea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8880">
              <a:lnSpc>
                <a:spcPct val="100000"/>
              </a:lnSpc>
            </a:pPr>
            <a:r>
              <a:rPr dirty="0"/>
              <a:t>Bruce</a:t>
            </a:r>
            <a:r>
              <a:rPr spc="-85" dirty="0"/>
              <a:t> </a:t>
            </a:r>
            <a:r>
              <a:rPr spc="-55" dirty="0"/>
              <a:t>Eckel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2372360"/>
            <a:ext cx="12614275" cy="5365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marR="5080" indent="-314960">
              <a:lnSpc>
                <a:spcPts val="4400"/>
              </a:lnSpc>
              <a:buChar char="•"/>
              <a:tabLst>
                <a:tab pos="327025" algn="l"/>
                <a:tab pos="1168400" algn="l"/>
                <a:tab pos="1338263" algn="l"/>
                <a:tab pos="1933575" algn="l"/>
                <a:tab pos="2357438" algn="l"/>
                <a:tab pos="2851150" algn="l"/>
                <a:tab pos="3143250" algn="l"/>
                <a:tab pos="3860800" algn="l"/>
                <a:tab pos="3960813" algn="l"/>
                <a:tab pos="4638675" algn="l"/>
                <a:tab pos="5175250" algn="l"/>
                <a:tab pos="6708775" algn="l"/>
                <a:tab pos="7048500" algn="l"/>
                <a:tab pos="7699375" algn="l"/>
                <a:tab pos="7889875" algn="l"/>
                <a:tab pos="8364538" algn="l"/>
                <a:tab pos="8556625" algn="l"/>
                <a:tab pos="8980488" algn="l"/>
                <a:tab pos="10371138" algn="l"/>
                <a:tab pos="10525125" algn="l"/>
                <a:tab pos="11198225" algn="l"/>
                <a:tab pos="11564938" algn="l"/>
              </a:tabLst>
            </a:pPr>
            <a:r>
              <a:rPr sz="3800" spc="-25" dirty="0">
                <a:latin typeface="Gill Sans MT"/>
                <a:cs typeface="Gill Sans MT"/>
              </a:rPr>
              <a:t>BRUCE	</a:t>
            </a:r>
            <a:r>
              <a:rPr lang="en-US" sz="3800" spc="-2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ECKEL</a:t>
            </a:r>
            <a:r>
              <a:rPr sz="3800" spc="-5" dirty="0">
                <a:latin typeface="Gill Sans MT"/>
                <a:cs typeface="Gill Sans MT"/>
              </a:rPr>
              <a:t> is</a:t>
            </a:r>
            <a:r>
              <a:rPr lang="en-US" sz="3800" spc="-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the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author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of</a:t>
            </a:r>
            <a:r>
              <a:rPr sz="3800" spc="-380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“Thinking</a:t>
            </a:r>
            <a:r>
              <a:rPr lang="en-US" sz="3800" spc="-5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in </a:t>
            </a:r>
            <a:r>
              <a:rPr sz="3800" dirty="0">
                <a:latin typeface="Gill Sans MT"/>
                <a:cs typeface="Gill Sans MT"/>
              </a:rPr>
              <a:t>C++”,</a:t>
            </a:r>
            <a:r>
              <a:rPr sz="3800" spc="-440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which</a:t>
            </a:r>
            <a:r>
              <a:rPr sz="3800" spc="-25" dirty="0">
                <a:latin typeface="Gill Sans MT"/>
                <a:cs typeface="Gill Sans MT"/>
              </a:rPr>
              <a:t> </a:t>
            </a:r>
            <a:r>
              <a:rPr sz="3800" spc="-30" dirty="0">
                <a:latin typeface="Gill Sans MT"/>
                <a:cs typeface="Gill Sans MT"/>
              </a:rPr>
              <a:t>won</a:t>
            </a:r>
            <a:r>
              <a:rPr lang="en-US" sz="3800" spc="-30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the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spc="-15" dirty="0">
                <a:latin typeface="Gill Sans MT"/>
                <a:cs typeface="Gill Sans MT"/>
              </a:rPr>
              <a:t>Software</a:t>
            </a:r>
            <a:r>
              <a:rPr lang="en-US" sz="3800" spc="-15" dirty="0">
                <a:latin typeface="Gill Sans MT"/>
                <a:cs typeface="Gill Sans MT"/>
              </a:rPr>
              <a:t> </a:t>
            </a:r>
            <a:r>
              <a:rPr sz="3800" spc="-15" dirty="0">
                <a:latin typeface="Gill Sans MT"/>
                <a:cs typeface="Gill Sans MT"/>
              </a:rPr>
              <a:t>Development</a:t>
            </a:r>
            <a:r>
              <a:rPr sz="3800" spc="50" dirty="0">
                <a:latin typeface="Gill Sans MT"/>
                <a:cs typeface="Gill Sans MT"/>
              </a:rPr>
              <a:t> </a:t>
            </a:r>
            <a:r>
              <a:rPr sz="3800" spc="-25" dirty="0">
                <a:latin typeface="Gill Sans MT"/>
                <a:cs typeface="Gill Sans MT"/>
              </a:rPr>
              <a:t>Jolt</a:t>
            </a:r>
            <a:r>
              <a:rPr sz="3800" spc="-375" dirty="0">
                <a:latin typeface="Gill Sans MT"/>
                <a:cs typeface="Gill Sans MT"/>
              </a:rPr>
              <a:t> </a:t>
            </a:r>
            <a:r>
              <a:rPr sz="3800" spc="-35" dirty="0">
                <a:latin typeface="Gill Sans MT"/>
                <a:cs typeface="Gill Sans MT"/>
              </a:rPr>
              <a:t>Award</a:t>
            </a:r>
            <a:r>
              <a:rPr lang="en-US" sz="3800" spc="-35" dirty="0">
                <a:latin typeface="Gill Sans MT"/>
                <a:cs typeface="Gill Sans MT"/>
              </a:rPr>
              <a:t> </a:t>
            </a:r>
            <a:r>
              <a:rPr sz="3800" spc="-15" dirty="0">
                <a:latin typeface="Gill Sans MT"/>
                <a:cs typeface="Gill Sans MT"/>
              </a:rPr>
              <a:t>for </a:t>
            </a:r>
            <a:r>
              <a:rPr sz="3800" dirty="0">
                <a:latin typeface="Gill Sans MT"/>
                <a:cs typeface="Gill Sans MT"/>
              </a:rPr>
              <a:t>best book</a:t>
            </a:r>
            <a:r>
              <a:rPr sz="3800" spc="-7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of</a:t>
            </a:r>
            <a:r>
              <a:rPr sz="3800" spc="-30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1995.  He's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been</a:t>
            </a:r>
            <a:r>
              <a:rPr sz="3800" spc="5" dirty="0">
                <a:latin typeface="Gill Sans MT"/>
                <a:cs typeface="Gill Sans MT"/>
              </a:rPr>
              <a:t> </a:t>
            </a:r>
            <a:r>
              <a:rPr sz="3800" spc="-15" dirty="0">
                <a:latin typeface="Gill Sans MT"/>
                <a:cs typeface="Gill Sans MT"/>
              </a:rPr>
              <a:t>professionall</a:t>
            </a:r>
            <a:r>
              <a:rPr lang="en-US" sz="3800" spc="-15" dirty="0">
                <a:latin typeface="Gill Sans MT"/>
                <a:cs typeface="Gill Sans MT"/>
              </a:rPr>
              <a:t>y </a:t>
            </a:r>
            <a:r>
              <a:rPr sz="3800" spc="-10" dirty="0">
                <a:latin typeface="Gill Sans MT"/>
                <a:cs typeface="Gill Sans MT"/>
              </a:rPr>
              <a:t>programming	</a:t>
            </a:r>
            <a:r>
              <a:rPr sz="3800" spc="-15" dirty="0">
                <a:latin typeface="Gill Sans MT"/>
                <a:cs typeface="Gill Sans MT"/>
              </a:rPr>
              <a:t>for</a:t>
            </a:r>
            <a:r>
              <a:rPr sz="3800" dirty="0">
                <a:latin typeface="Gill Sans MT"/>
                <a:cs typeface="Gill Sans MT"/>
              </a:rPr>
              <a:t> 20 </a:t>
            </a:r>
            <a:r>
              <a:rPr sz="3800" spc="-20" dirty="0">
                <a:latin typeface="Gill Sans MT"/>
                <a:cs typeface="Gill Sans MT"/>
              </a:rPr>
              <a:t>years</a:t>
            </a:r>
            <a:r>
              <a:rPr lang="en-US" sz="3800" spc="-20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and	has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been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teaching</a:t>
            </a:r>
            <a:r>
              <a:rPr lang="en-US" sz="3800" spc="-5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people</a:t>
            </a:r>
            <a:r>
              <a:rPr sz="3800" spc="5" dirty="0">
                <a:latin typeface="Gill Sans MT"/>
                <a:cs typeface="Gill Sans MT"/>
              </a:rPr>
              <a:t> </a:t>
            </a:r>
            <a:r>
              <a:rPr sz="3800" spc="-10" dirty="0">
                <a:latin typeface="Gill Sans MT"/>
                <a:cs typeface="Gill Sans MT"/>
              </a:rPr>
              <a:t>throughout</a:t>
            </a:r>
            <a:r>
              <a:rPr sz="3800" spc="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the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spc="-20" dirty="0">
                <a:latin typeface="Gill Sans MT"/>
                <a:cs typeface="Gill Sans MT"/>
              </a:rPr>
              <a:t>world	</a:t>
            </a:r>
            <a:r>
              <a:rPr sz="3800" spc="-15" dirty="0">
                <a:latin typeface="Gill Sans MT"/>
                <a:cs typeface="Gill Sans MT"/>
              </a:rPr>
              <a:t>how</a:t>
            </a:r>
            <a:r>
              <a:rPr sz="3800" spc="-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to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spc="-15" dirty="0">
                <a:latin typeface="Gill Sans MT"/>
                <a:cs typeface="Gill Sans MT"/>
              </a:rPr>
              <a:t>program</a:t>
            </a:r>
            <a:r>
              <a:rPr lang="en-US" sz="3800" spc="-15" dirty="0">
                <a:latin typeface="Gill Sans MT"/>
                <a:cs typeface="Gill Sans MT"/>
              </a:rPr>
              <a:t> </a:t>
            </a:r>
            <a:r>
              <a:rPr sz="3800" spc="-15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with</a:t>
            </a:r>
            <a:r>
              <a:rPr lang="en-US" sz="3800" spc="-5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objects</a:t>
            </a:r>
            <a:r>
              <a:rPr lang="en-US" sz="3800" spc="-5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since</a:t>
            </a:r>
            <a:r>
              <a:rPr lang="en-US" sz="3800" spc="-5" dirty="0">
                <a:latin typeface="Gill Sans MT"/>
                <a:cs typeface="Gill Sans MT"/>
              </a:rPr>
              <a:t> 1</a:t>
            </a:r>
            <a:r>
              <a:rPr sz="3800" dirty="0">
                <a:latin typeface="Gill Sans MT"/>
                <a:cs typeface="Gill Sans MT"/>
              </a:rPr>
              <a:t>986.</a:t>
            </a:r>
            <a:r>
              <a:rPr sz="3800" spc="-38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He</a:t>
            </a:r>
            <a:r>
              <a:rPr sz="3800" spc="-5" dirty="0">
                <a:latin typeface="Gill Sans MT"/>
                <a:cs typeface="Gill Sans MT"/>
              </a:rPr>
              <a:t> was</a:t>
            </a:r>
            <a:r>
              <a:rPr lang="en-US" sz="3800" spc="-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a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spc="-15" dirty="0">
                <a:latin typeface="Gill Sans MT"/>
                <a:cs typeface="Gill Sans MT"/>
              </a:rPr>
              <a:t>voting	</a:t>
            </a:r>
            <a:r>
              <a:rPr sz="3800" dirty="0">
                <a:latin typeface="Gill Sans MT"/>
                <a:cs typeface="Gill Sans MT"/>
              </a:rPr>
              <a:t>member</a:t>
            </a:r>
            <a:r>
              <a:rPr sz="3800" spc="-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of</a:t>
            </a:r>
            <a:r>
              <a:rPr sz="3800" spc="-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the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C++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spc="-10" dirty="0">
                <a:latin typeface="Gill Sans MT"/>
                <a:cs typeface="Gill Sans MT"/>
              </a:rPr>
              <a:t>Standards	</a:t>
            </a:r>
            <a:r>
              <a:rPr sz="3800" spc="5" dirty="0">
                <a:latin typeface="Gill Sans MT"/>
                <a:cs typeface="Gill Sans MT"/>
              </a:rPr>
              <a:t>Committee.</a:t>
            </a:r>
            <a:endParaRPr sz="3800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Gill Sans MT"/>
              <a:buChar char="•"/>
            </a:pPr>
            <a:endParaRPr sz="5400" dirty="0">
              <a:latin typeface="Times New Roman"/>
              <a:cs typeface="Times New Roman"/>
            </a:endParaRPr>
          </a:p>
          <a:p>
            <a:pPr marL="327660" indent="-314960">
              <a:lnSpc>
                <a:spcPct val="100000"/>
              </a:lnSpc>
              <a:buChar char="•"/>
              <a:tabLst>
                <a:tab pos="327660" algn="l"/>
              </a:tabLst>
            </a:pPr>
            <a:r>
              <a:rPr sz="3800" u="heavy" spc="-20" dirty="0">
                <a:latin typeface="Gill Sans MT"/>
                <a:cs typeface="Gill Sans MT"/>
                <a:hlinkClick r:id="rId3"/>
              </a:rPr>
              <a:t>http://mindview.net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71000" y="6108700"/>
            <a:ext cx="3327400" cy="332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56900" y="8915400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0" y="774700"/>
            <a:ext cx="130048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dirty="0"/>
              <a:t>Online Resources for C++</a:t>
            </a:r>
            <a:endParaRPr lang="en-US" kern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CC8E91D-BA9C-DC42-ADC3-AC7925B6D8ED}"/>
              </a:ext>
            </a:extLst>
          </p:cNvPr>
          <p:cNvSpPr txBox="1"/>
          <p:nvPr/>
        </p:nvSpPr>
        <p:spPr>
          <a:xfrm>
            <a:off x="1016000" y="2743200"/>
            <a:ext cx="10972800" cy="33855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19125" algn="l"/>
              </a:tabLst>
            </a:pPr>
            <a:r>
              <a:rPr lang="en-US" sz="4400" dirty="0">
                <a:latin typeface="Gill Sans" panose="020B0502020104020203" pitchFamily="34" charset="-79"/>
                <a:cs typeface="Gill Sans" panose="020B0502020104020203" pitchFamily="34" charset="-79"/>
                <a:hlinkClick r:id="rId3"/>
              </a:rPr>
              <a:t>https://cppreference.com</a:t>
            </a:r>
            <a:endParaRPr lang="en-US" sz="4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12700">
              <a:lnSpc>
                <a:spcPct val="100000"/>
              </a:lnSpc>
              <a:tabLst>
                <a:tab pos="619125" algn="l"/>
              </a:tabLst>
            </a:pPr>
            <a:endParaRPr lang="en-US" sz="4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19125" algn="l"/>
              </a:tabLst>
            </a:pPr>
            <a:r>
              <a:rPr lang="en-US" sz="4400" dirty="0">
                <a:latin typeface="Gill Sans" panose="020B0502020104020203" pitchFamily="34" charset="-79"/>
                <a:cs typeface="Gill Sans" panose="020B0502020104020203" pitchFamily="34" charset="-79"/>
                <a:hlinkClick r:id="rId4"/>
              </a:rPr>
              <a:t>https://isocpp.org/</a:t>
            </a:r>
            <a:endParaRPr lang="en-US" sz="4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19125" algn="l"/>
              </a:tabLst>
            </a:pPr>
            <a:endParaRPr lang="en-US" sz="4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19125" algn="l"/>
              </a:tabLst>
            </a:pPr>
            <a:r>
              <a:rPr lang="en-US" sz="4400" dirty="0">
                <a:latin typeface="Gill Sans" panose="020B0502020104020203" pitchFamily="34" charset="-79"/>
                <a:cs typeface="Gill Sans" panose="020B0502020104020203" pitchFamily="34" charset="-79"/>
                <a:hlinkClick r:id="rId5"/>
              </a:rPr>
              <a:t>https://www.youtube.com/user/CppCon</a:t>
            </a:r>
            <a:endParaRPr sz="4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b="33134"/>
          <a:stretch/>
        </p:blipFill>
        <p:spPr>
          <a:xfrm>
            <a:off x="1092200" y="6553200"/>
            <a:ext cx="5713934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371" y="6564086"/>
            <a:ext cx="5312229" cy="304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0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800" y="774700"/>
            <a:ext cx="94996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Course</a:t>
            </a:r>
            <a:r>
              <a:rPr spc="-105" dirty="0"/>
              <a:t> </a:t>
            </a:r>
            <a:r>
              <a:rPr dirty="0"/>
              <a:t>Contents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168400" y="2743200"/>
            <a:ext cx="10896600" cy="43601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2632710" indent="-444500">
              <a:lnSpc>
                <a:spcPts val="4900"/>
              </a:lnSpc>
              <a:buSzPct val="170238"/>
              <a:buChar char="•"/>
              <a:tabLst>
                <a:tab pos="457200" algn="l"/>
                <a:tab pos="3923029" algn="l"/>
              </a:tabLst>
            </a:pPr>
            <a:r>
              <a:rPr sz="4200" dirty="0"/>
              <a:t>Int</a:t>
            </a:r>
            <a:r>
              <a:rPr sz="4200" spc="-105" dirty="0"/>
              <a:t>r</a:t>
            </a:r>
            <a:r>
              <a:rPr sz="4200" dirty="0"/>
              <a:t>oduct</a:t>
            </a:r>
            <a:r>
              <a:rPr sz="4200" spc="-5" dirty="0"/>
              <a:t>i</a:t>
            </a:r>
            <a:r>
              <a:rPr sz="4200" dirty="0"/>
              <a:t>on</a:t>
            </a:r>
            <a:r>
              <a:rPr sz="4200" spc="-5" dirty="0"/>
              <a:t> </a:t>
            </a:r>
            <a:r>
              <a:rPr sz="4200" dirty="0"/>
              <a:t>to	</a:t>
            </a:r>
            <a:r>
              <a:rPr sz="4200" dirty="0" smtClean="0"/>
              <a:t>ob</a:t>
            </a:r>
            <a:r>
              <a:rPr sz="4200" spc="-5" dirty="0" smtClean="0"/>
              <a:t>j</a:t>
            </a:r>
            <a:r>
              <a:rPr sz="4200" dirty="0" smtClean="0"/>
              <a:t>ect</a:t>
            </a:r>
            <a:r>
              <a:rPr sz="4200" spc="-5" dirty="0" smtClean="0"/>
              <a:t>-</a:t>
            </a:r>
            <a:r>
              <a:rPr sz="4200" dirty="0" smtClean="0"/>
              <a:t>or</a:t>
            </a:r>
            <a:r>
              <a:rPr sz="4200" spc="-5" dirty="0" smtClean="0"/>
              <a:t>i</a:t>
            </a:r>
            <a:r>
              <a:rPr sz="4200" dirty="0" smtClean="0"/>
              <a:t>ented</a:t>
            </a:r>
            <a:r>
              <a:rPr lang="en-US" sz="4200" dirty="0" smtClean="0"/>
              <a:t> </a:t>
            </a:r>
            <a:r>
              <a:rPr sz="4200" spc="-10" dirty="0" smtClean="0"/>
              <a:t>programming</a:t>
            </a:r>
            <a:r>
              <a:rPr lang="en-US" sz="4200" spc="-10" dirty="0" smtClean="0"/>
              <a:t> (OO</a:t>
            </a:r>
            <a:r>
              <a:rPr lang="en-US" altLang="zh-CN" sz="4200" spc="-10" dirty="0" smtClean="0"/>
              <a:t>P)</a:t>
            </a:r>
            <a:endParaRPr sz="4200" dirty="0"/>
          </a:p>
          <a:p>
            <a:pPr marL="457200" marR="1452880" indent="-444500">
              <a:lnSpc>
                <a:spcPts val="4900"/>
              </a:lnSpc>
              <a:spcBef>
                <a:spcPts val="2300"/>
              </a:spcBef>
              <a:buSzPct val="170238"/>
              <a:buChar char="•"/>
              <a:tabLst>
                <a:tab pos="457200" algn="l"/>
                <a:tab pos="2083435" algn="l"/>
                <a:tab pos="2459355" algn="l"/>
                <a:tab pos="3977004" algn="l"/>
              </a:tabLst>
            </a:pPr>
            <a:r>
              <a:rPr sz="4200" spc="-5" dirty="0"/>
              <a:t>…with	</a:t>
            </a:r>
            <a:r>
              <a:rPr sz="4200" dirty="0"/>
              <a:t>a	</a:t>
            </a:r>
            <a:r>
              <a:rPr sz="4200" spc="-20" dirty="0"/>
              <a:t>strong</a:t>
            </a:r>
            <a:r>
              <a:rPr lang="en-US" sz="4200" spc="-20" dirty="0"/>
              <a:t> </a:t>
            </a:r>
            <a:r>
              <a:rPr sz="4200" spc="-15" dirty="0"/>
              <a:t>software</a:t>
            </a:r>
            <a:r>
              <a:rPr sz="4200" spc="-30" dirty="0"/>
              <a:t> </a:t>
            </a:r>
            <a:r>
              <a:rPr sz="4200" spc="-5" dirty="0"/>
              <a:t>engineering </a:t>
            </a:r>
            <a:r>
              <a:rPr sz="4200" dirty="0"/>
              <a:t> </a:t>
            </a:r>
            <a:r>
              <a:rPr sz="4200" spc="-5" dirty="0"/>
              <a:t>foundation…</a:t>
            </a:r>
            <a:endParaRPr sz="4200" dirty="0"/>
          </a:p>
          <a:p>
            <a:pPr marL="457200" marR="5080" indent="-444500">
              <a:lnSpc>
                <a:spcPts val="4900"/>
              </a:lnSpc>
              <a:spcBef>
                <a:spcPts val="2300"/>
              </a:spcBef>
              <a:buSzPct val="170238"/>
              <a:buChar char="•"/>
              <a:tabLst>
                <a:tab pos="457200" algn="l"/>
                <a:tab pos="2421890" algn="l"/>
                <a:tab pos="3061335" algn="l"/>
                <a:tab pos="5266055" algn="l"/>
                <a:tab pos="6180455" algn="l"/>
                <a:tab pos="8750935" algn="l"/>
              </a:tabLst>
            </a:pPr>
            <a:r>
              <a:rPr sz="4200" dirty="0"/>
              <a:t>…a</a:t>
            </a:r>
            <a:r>
              <a:rPr sz="4200" spc="-5" dirty="0"/>
              <a:t>i</a:t>
            </a:r>
            <a:r>
              <a:rPr sz="4200" dirty="0"/>
              <a:t>med</a:t>
            </a:r>
            <a:r>
              <a:rPr lang="en-US" sz="4200" dirty="0"/>
              <a:t> </a:t>
            </a:r>
            <a:r>
              <a:rPr sz="4200" dirty="0"/>
              <a:t>at</a:t>
            </a:r>
            <a:r>
              <a:rPr sz="4200" spc="-5" dirty="0"/>
              <a:t> </a:t>
            </a:r>
            <a:r>
              <a:rPr sz="4200" dirty="0"/>
              <a:t>p</a:t>
            </a:r>
            <a:r>
              <a:rPr sz="4200" spc="-105" dirty="0"/>
              <a:t>r</a:t>
            </a:r>
            <a:r>
              <a:rPr sz="4200" dirty="0"/>
              <a:t>oduc</a:t>
            </a:r>
            <a:r>
              <a:rPr sz="4200" spc="-5" dirty="0"/>
              <a:t>i</a:t>
            </a:r>
            <a:r>
              <a:rPr sz="4200" dirty="0"/>
              <a:t>ng</a:t>
            </a:r>
            <a:r>
              <a:rPr lang="en-US" sz="4200" dirty="0"/>
              <a:t> </a:t>
            </a:r>
            <a:r>
              <a:rPr sz="4200" dirty="0"/>
              <a:t>and</a:t>
            </a:r>
            <a:r>
              <a:rPr lang="en-US" sz="4200" dirty="0"/>
              <a:t> </a:t>
            </a:r>
            <a:r>
              <a:rPr sz="4200" dirty="0"/>
              <a:t>ma</a:t>
            </a:r>
            <a:r>
              <a:rPr sz="4200" spc="-5" dirty="0"/>
              <a:t>i</a:t>
            </a:r>
            <a:r>
              <a:rPr sz="4200" dirty="0"/>
              <a:t>nta</a:t>
            </a:r>
            <a:r>
              <a:rPr sz="4200" spc="-5" dirty="0"/>
              <a:t>i</a:t>
            </a:r>
            <a:r>
              <a:rPr sz="4200" dirty="0"/>
              <a:t>n</a:t>
            </a:r>
            <a:r>
              <a:rPr sz="4200" spc="-5" dirty="0"/>
              <a:t>i</a:t>
            </a:r>
            <a:r>
              <a:rPr sz="4200" dirty="0"/>
              <a:t>ng</a:t>
            </a:r>
            <a:r>
              <a:rPr lang="en-US" sz="4200" dirty="0"/>
              <a:t> </a:t>
            </a:r>
            <a:r>
              <a:rPr sz="4200" spc="-5" dirty="0"/>
              <a:t>l</a:t>
            </a:r>
            <a:r>
              <a:rPr sz="4200" dirty="0"/>
              <a:t>arg</a:t>
            </a:r>
            <a:r>
              <a:rPr sz="4200" spc="80" dirty="0"/>
              <a:t>e</a:t>
            </a:r>
            <a:r>
              <a:rPr sz="4200" dirty="0"/>
              <a:t>,</a:t>
            </a:r>
            <a:r>
              <a:rPr lang="en-US" sz="4200" dirty="0"/>
              <a:t> </a:t>
            </a:r>
            <a:r>
              <a:rPr sz="4200" spc="-5" dirty="0" smtClean="0"/>
              <a:t>high-quality</a:t>
            </a:r>
            <a:r>
              <a:rPr lang="en-US" sz="4200" spc="-5" dirty="0" smtClean="0"/>
              <a:t> </a:t>
            </a:r>
            <a:r>
              <a:rPr sz="4200" spc="-15" dirty="0"/>
              <a:t>software</a:t>
            </a:r>
            <a:r>
              <a:rPr sz="4200" spc="-75" dirty="0"/>
              <a:t> </a:t>
            </a:r>
            <a:r>
              <a:rPr sz="4200" dirty="0"/>
              <a:t>systems.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743200"/>
            <a:ext cx="10972800" cy="5896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19125" algn="l"/>
              </a:tabLst>
            </a:pPr>
            <a:r>
              <a:rPr sz="4200" dirty="0">
                <a:solidFill>
                  <a:srgbClr val="AA7900"/>
                </a:solidFill>
                <a:latin typeface="Times New Roman"/>
                <a:cs typeface="Times New Roman"/>
              </a:rPr>
              <a:t>1.	</a:t>
            </a:r>
            <a:r>
              <a:rPr sz="4200" spc="-15" dirty="0" smtClean="0">
                <a:latin typeface="Gill Sans MT"/>
                <a:cs typeface="Gill Sans MT"/>
              </a:rPr>
              <a:t>Lab</a:t>
            </a:r>
            <a:r>
              <a:rPr lang="en-US" sz="4200" spc="-15" dirty="0" smtClean="0">
                <a:latin typeface="Gill Sans MT"/>
                <a:cs typeface="Gill Sans MT"/>
              </a:rPr>
              <a:t>: </a:t>
            </a:r>
            <a:r>
              <a:rPr sz="4200" spc="-5" dirty="0" smtClean="0">
                <a:latin typeface="Gill Sans MT"/>
                <a:cs typeface="Gill Sans MT"/>
              </a:rPr>
              <a:t>50%</a:t>
            </a:r>
            <a:r>
              <a:rPr lang="en-US" sz="4200" spc="-5" dirty="0" smtClean="0">
                <a:latin typeface="Gill Sans MT"/>
                <a:cs typeface="Gill Sans MT"/>
              </a:rPr>
              <a:t> (</a:t>
            </a:r>
            <a:r>
              <a:rPr lang="en-US" altLang="zh-CN" sz="4200" spc="-5" dirty="0">
                <a:latin typeface="Gill Sans Std" panose="020B0502020104020203" pitchFamily="34" charset="0"/>
                <a:cs typeface="Gill Sans MT"/>
              </a:rPr>
              <a:t>including the</a:t>
            </a:r>
            <a:r>
              <a:rPr lang="zh-CN" altLang="en-US" sz="4200" spc="-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lang="en-US" altLang="zh-CN" sz="4200" spc="-5" dirty="0">
                <a:latin typeface="Gill Sans Std" panose="020B0502020104020203" pitchFamily="34" charset="0"/>
                <a:cs typeface="Gill Sans MT"/>
              </a:rPr>
              <a:t>in-class quiz</a:t>
            </a:r>
            <a:r>
              <a:rPr lang="en-US" sz="4200" spc="-5" dirty="0" smtClean="0">
                <a:latin typeface="Gill Sans MT"/>
                <a:cs typeface="Gill Sans MT"/>
              </a:rPr>
              <a:t>)</a:t>
            </a:r>
            <a:endParaRPr sz="4200" dirty="0">
              <a:latin typeface="Gill Sans MT"/>
              <a:cs typeface="Gill Sans MT"/>
            </a:endParaRPr>
          </a:p>
          <a:p>
            <a:pPr marL="469900">
              <a:lnSpc>
                <a:spcPct val="100000"/>
              </a:lnSpc>
              <a:spcBef>
                <a:spcPts val="2125"/>
              </a:spcBef>
              <a:tabLst>
                <a:tab pos="1000125" algn="l"/>
              </a:tabLst>
            </a:pPr>
            <a:r>
              <a:rPr sz="5925" spc="1762" baseline="1406" dirty="0">
                <a:latin typeface="Arial"/>
                <a:cs typeface="Arial"/>
              </a:rPr>
              <a:t>!	</a:t>
            </a:r>
            <a:r>
              <a:rPr sz="4200" dirty="0">
                <a:latin typeface="Gill Sans MT"/>
                <a:cs typeface="Gill Sans MT"/>
              </a:rPr>
              <a:t>In</a:t>
            </a:r>
            <a:r>
              <a:rPr sz="4200" spc="-20" dirty="0">
                <a:latin typeface="Gill Sans MT"/>
                <a:cs typeface="Gill Sans MT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week</a:t>
            </a:r>
            <a:r>
              <a:rPr sz="4200" spc="-2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2,</a:t>
            </a:r>
            <a:r>
              <a:rPr sz="4200" spc="-434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4,</a:t>
            </a:r>
            <a:r>
              <a:rPr sz="4200" spc="-434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6,</a:t>
            </a:r>
            <a:r>
              <a:rPr sz="4200" spc="-434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8,</a:t>
            </a:r>
            <a:r>
              <a:rPr sz="4200" spc="-434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10,</a:t>
            </a:r>
            <a:r>
              <a:rPr sz="4200" spc="-434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12,</a:t>
            </a:r>
            <a:r>
              <a:rPr sz="4200" spc="-434" dirty="0">
                <a:latin typeface="Gill Sans MT"/>
                <a:cs typeface="Gill Sans MT"/>
              </a:rPr>
              <a:t> </a:t>
            </a:r>
            <a:r>
              <a:rPr lang="en-US" sz="4200" spc="-434" dirty="0" smtClean="0">
                <a:latin typeface="Gill Sans MT"/>
                <a:cs typeface="Gill Sans MT"/>
              </a:rPr>
              <a:t> (</a:t>
            </a:r>
            <a:r>
              <a:rPr sz="4200" dirty="0" smtClean="0">
                <a:latin typeface="Gill Sans MT"/>
                <a:cs typeface="Gill Sans MT"/>
              </a:rPr>
              <a:t>14</a:t>
            </a:r>
            <a:r>
              <a:rPr sz="4200" dirty="0">
                <a:latin typeface="Gill Sans MT"/>
                <a:cs typeface="Gill Sans MT"/>
              </a:rPr>
              <a:t>,</a:t>
            </a:r>
            <a:r>
              <a:rPr sz="4200" spc="-434" dirty="0">
                <a:latin typeface="Gill Sans MT"/>
                <a:cs typeface="Gill Sans MT"/>
              </a:rPr>
              <a:t> </a:t>
            </a:r>
            <a:r>
              <a:rPr sz="4200" dirty="0" smtClean="0">
                <a:latin typeface="Gill Sans MT"/>
                <a:cs typeface="Gill Sans MT"/>
              </a:rPr>
              <a:t>16</a:t>
            </a:r>
            <a:r>
              <a:rPr lang="en-US" sz="4200" dirty="0" smtClean="0">
                <a:latin typeface="Gill Sans MT"/>
                <a:cs typeface="Gill Sans MT"/>
              </a:rPr>
              <a:t>)</a:t>
            </a:r>
            <a:endParaRPr sz="4200" dirty="0">
              <a:latin typeface="Gill Sans MT"/>
              <a:cs typeface="Gill Sans MT"/>
            </a:endParaRPr>
          </a:p>
          <a:p>
            <a:pPr marL="891540" indent="-421640">
              <a:lnSpc>
                <a:spcPct val="100000"/>
              </a:lnSpc>
              <a:spcBef>
                <a:spcPts val="2175"/>
              </a:spcBef>
              <a:buFont typeface="Arial"/>
              <a:buChar char="!"/>
              <a:tabLst>
                <a:tab pos="892175" algn="l"/>
                <a:tab pos="1576070" algn="l"/>
                <a:tab pos="5501005" algn="l"/>
                <a:tab pos="7729855" algn="l"/>
              </a:tabLst>
            </a:pPr>
            <a:r>
              <a:rPr sz="4200" spc="-315" dirty="0">
                <a:latin typeface="Gill Sans MT"/>
                <a:cs typeface="Gill Sans MT"/>
              </a:rPr>
              <a:t>To	</a:t>
            </a:r>
            <a:r>
              <a:rPr sz="4200" spc="-5" dirty="0">
                <a:latin typeface="Gill Sans MT"/>
                <a:cs typeface="Gill Sans MT"/>
              </a:rPr>
              <a:t>submit</a:t>
            </a:r>
            <a:r>
              <a:rPr sz="4200" spc="10" dirty="0">
                <a:latin typeface="Gill Sans MT"/>
                <a:cs typeface="Gill Sans MT"/>
              </a:rPr>
              <a:t> </a:t>
            </a:r>
            <a:r>
              <a:rPr sz="4200" spc="5" dirty="0">
                <a:latin typeface="Gill Sans MT"/>
                <a:cs typeface="Gill Sans MT"/>
              </a:rPr>
              <a:t>on-line,</a:t>
            </a:r>
            <a:r>
              <a:rPr sz="4200" spc="-41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to</a:t>
            </a:r>
            <a:r>
              <a:rPr lang="en-US" sz="420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be</a:t>
            </a:r>
            <a:r>
              <a:rPr sz="4200" spc="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judged	</a:t>
            </a:r>
            <a:r>
              <a:rPr sz="4200" spc="-15" dirty="0">
                <a:latin typeface="Gill Sans MT"/>
                <a:cs typeface="Gill Sans MT"/>
              </a:rPr>
              <a:t>manually</a:t>
            </a:r>
            <a:endParaRPr sz="4200" dirty="0">
              <a:latin typeface="Gill Sans MT"/>
              <a:cs typeface="Gill Sans MT"/>
            </a:endParaRPr>
          </a:p>
          <a:p>
            <a:pPr marL="1000760" indent="-530860">
              <a:lnSpc>
                <a:spcPct val="100000"/>
              </a:lnSpc>
              <a:spcBef>
                <a:spcPts val="2145"/>
              </a:spcBef>
              <a:buSzPct val="95238"/>
              <a:buFont typeface="Arial"/>
              <a:buChar char="!"/>
              <a:tabLst>
                <a:tab pos="1000125" algn="l"/>
                <a:tab pos="1000760" algn="l"/>
                <a:tab pos="5100955" algn="l"/>
              </a:tabLst>
            </a:pPr>
            <a:r>
              <a:rPr sz="4200" spc="-5" dirty="0">
                <a:latin typeface="Gill Sans MT"/>
                <a:cs typeface="Gill Sans MT"/>
              </a:rPr>
              <a:t>Deadline</a:t>
            </a:r>
            <a:r>
              <a:rPr sz="4200" spc="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is</a:t>
            </a:r>
            <a:r>
              <a:rPr sz="4200" spc="10" dirty="0">
                <a:latin typeface="Gill Sans MT"/>
                <a:cs typeface="Gill Sans MT"/>
              </a:rPr>
              <a:t> </a:t>
            </a:r>
            <a:r>
              <a:rPr sz="4200" dirty="0">
                <a:solidFill>
                  <a:srgbClr val="FF2600"/>
                </a:solidFill>
                <a:latin typeface="Gill Sans MT"/>
                <a:cs typeface="Gill Sans MT"/>
              </a:rPr>
              <a:t>DEAD	on </a:t>
            </a:r>
            <a:r>
              <a:rPr sz="4200" spc="-5" dirty="0">
                <a:solidFill>
                  <a:srgbClr val="FF2600"/>
                </a:solidFill>
                <a:latin typeface="Gill Sans MT"/>
                <a:cs typeface="Gill Sans MT"/>
              </a:rPr>
              <a:t>Midnight </a:t>
            </a:r>
            <a:r>
              <a:rPr sz="4200" dirty="0">
                <a:solidFill>
                  <a:srgbClr val="FF2600"/>
                </a:solidFill>
                <a:latin typeface="Gill Sans MT"/>
                <a:cs typeface="Gill Sans MT"/>
              </a:rPr>
              <a:t>of</a:t>
            </a:r>
            <a:r>
              <a:rPr sz="4200" spc="-65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4200" spc="-5" dirty="0" smtClean="0">
                <a:solidFill>
                  <a:srgbClr val="FF2600"/>
                </a:solidFill>
                <a:latin typeface="Gill Sans MT"/>
                <a:cs typeface="Gill Sans MT"/>
              </a:rPr>
              <a:t>Sa</a:t>
            </a:r>
            <a:r>
              <a:rPr lang="en-US" sz="4200" spc="-5" dirty="0" smtClean="0">
                <a:solidFill>
                  <a:srgbClr val="FF2600"/>
                </a:solidFill>
                <a:latin typeface="Gill Sans MT"/>
                <a:cs typeface="Gill Sans MT"/>
              </a:rPr>
              <a:t>turday of (week 3, 5, 7, 9, 11, 13, 16)</a:t>
            </a:r>
            <a:endParaRPr lang="en-US" sz="4200" spc="-5" dirty="0" smtClean="0">
              <a:latin typeface="Gill Sans MT"/>
              <a:cs typeface="Gill Sans MT"/>
            </a:endParaRPr>
          </a:p>
          <a:p>
            <a:pPr marL="1000760" indent="-530860">
              <a:spcBef>
                <a:spcPts val="2145"/>
              </a:spcBef>
              <a:buSzPct val="95238"/>
              <a:buFont typeface="Arial"/>
              <a:buChar char="!"/>
              <a:tabLst>
                <a:tab pos="1000125" algn="l"/>
                <a:tab pos="1000760" algn="l"/>
                <a:tab pos="5100955" algn="l"/>
              </a:tabLst>
            </a:pPr>
            <a:r>
              <a:rPr lang="en-US" altLang="zh-CN" sz="4200" spc="-5" dirty="0">
                <a:latin typeface="Gill Sans Std" panose="020B0502020104020203" pitchFamily="34" charset="0"/>
                <a:cs typeface="Gill Sans MT"/>
              </a:rPr>
              <a:t>Per day delay cost: </a:t>
            </a:r>
            <a:r>
              <a:rPr lang="en-US" altLang="zh-CN" sz="4200" spc="-5" dirty="0" smtClean="0">
                <a:solidFill>
                  <a:srgbClr val="FF0000"/>
                </a:solidFill>
                <a:latin typeface="Gill Sans Std" panose="020B0502020104020203" pitchFamily="34" charset="0"/>
                <a:cs typeface="Gill Sans MT"/>
              </a:rPr>
              <a:t>10</a:t>
            </a:r>
            <a:r>
              <a:rPr lang="en-US" altLang="zh-CN" sz="4200" spc="-5" dirty="0">
                <a:solidFill>
                  <a:srgbClr val="FF0000"/>
                </a:solidFill>
                <a:latin typeface="Gill Sans Std" panose="020B0502020104020203" pitchFamily="34" charset="0"/>
                <a:cs typeface="Gill Sans MT"/>
              </a:rPr>
              <a:t>% of the full </a:t>
            </a:r>
            <a:r>
              <a:rPr lang="en-US" altLang="zh-CN" sz="4200" spc="-5" dirty="0" smtClean="0">
                <a:solidFill>
                  <a:srgbClr val="FF0000"/>
                </a:solidFill>
                <a:latin typeface="Gill Sans Std" panose="020B0502020104020203" pitchFamily="34" charset="0"/>
                <a:cs typeface="Gill Sans MT"/>
              </a:rPr>
              <a:t>score</a:t>
            </a:r>
            <a:endParaRPr sz="4200" dirty="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  <a:tabLst>
                <a:tab pos="619125" algn="l"/>
              </a:tabLst>
            </a:pPr>
            <a:r>
              <a:rPr sz="4200" dirty="0">
                <a:solidFill>
                  <a:srgbClr val="AA7900"/>
                </a:solidFill>
                <a:latin typeface="Times New Roman"/>
                <a:cs typeface="Times New Roman"/>
              </a:rPr>
              <a:t>2.	</a:t>
            </a:r>
            <a:r>
              <a:rPr sz="4200" spc="-5" dirty="0">
                <a:latin typeface="Gill Sans MT"/>
                <a:cs typeface="Gill Sans MT"/>
              </a:rPr>
              <a:t>Final </a:t>
            </a:r>
            <a:r>
              <a:rPr sz="4200" dirty="0">
                <a:latin typeface="Gill Sans MT"/>
                <a:cs typeface="Gill Sans MT"/>
              </a:rPr>
              <a:t>exam:</a:t>
            </a:r>
            <a:r>
              <a:rPr sz="4200" spc="-500" dirty="0">
                <a:latin typeface="Gill Sans MT"/>
                <a:cs typeface="Gill Sans MT"/>
              </a:rPr>
              <a:t> </a:t>
            </a:r>
            <a:r>
              <a:rPr sz="4200" spc="30" dirty="0">
                <a:latin typeface="Gill Sans MT"/>
                <a:cs typeface="Gill Sans MT"/>
              </a:rPr>
              <a:t>50%,</a:t>
            </a:r>
            <a:r>
              <a:rPr lang="en-US" sz="4200" spc="30" dirty="0">
                <a:latin typeface="Gill Sans MT"/>
                <a:cs typeface="Gill Sans MT"/>
              </a:rPr>
              <a:t> </a:t>
            </a:r>
            <a:r>
              <a:rPr lang="en-US" altLang="zh-CN" sz="4200" spc="30" dirty="0">
                <a:latin typeface="Gill Sans Std" panose="020B0502020104020203" pitchFamily="34" charset="0"/>
                <a:cs typeface="Gill Sans MT"/>
              </a:rPr>
              <a:t>on </a:t>
            </a:r>
            <a:r>
              <a:rPr lang="en-US" altLang="zh-CN" sz="4200" spc="30" dirty="0" smtClean="0">
                <a:latin typeface="Gill Sans Std" panose="020B0502020104020203" pitchFamily="34" charset="0"/>
                <a:cs typeface="Gill Sans MT"/>
              </a:rPr>
              <a:t>PTA</a:t>
            </a:r>
            <a:endParaRPr lang="en-US" altLang="zh-CN" sz="4200" dirty="0">
              <a:latin typeface="Gill Sans Std" panose="020B0502020104020203" pitchFamily="34" charset="0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49700" y="774700"/>
            <a:ext cx="62865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Assessment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0" y="774700"/>
            <a:ext cx="130048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dirty="0"/>
              <a:t>Resources</a:t>
            </a:r>
            <a:endParaRPr lang="en-US" kern="0" dirty="0"/>
          </a:p>
        </p:txBody>
      </p:sp>
      <p:sp>
        <p:nvSpPr>
          <p:cNvPr id="7" name="object 2"/>
          <p:cNvSpPr txBox="1"/>
          <p:nvPr/>
        </p:nvSpPr>
        <p:spPr>
          <a:xfrm>
            <a:off x="1016000" y="2743200"/>
            <a:ext cx="10972800" cy="452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19125" algn="l"/>
              </a:tabLst>
            </a:pPr>
            <a:r>
              <a:rPr lang="zh-CN" altLang="en-US" sz="4200" dirty="0">
                <a:latin typeface="Gill Sans Std" panose="020B0502020104020203" pitchFamily="34" charset="0"/>
                <a:cs typeface="Times New Roman"/>
              </a:rPr>
              <a:t>课件</a:t>
            </a:r>
            <a:r>
              <a:rPr lang="en-US" altLang="zh-CN" sz="4200" dirty="0">
                <a:latin typeface="Gill Sans Std" panose="020B0502020104020203" pitchFamily="34" charset="0"/>
                <a:cs typeface="Times New Roman"/>
              </a:rPr>
              <a:t>PPT</a:t>
            </a:r>
            <a:r>
              <a:rPr lang="zh-CN" altLang="en-US" sz="4200" dirty="0">
                <a:latin typeface="Gill Sans Std" panose="020B0502020104020203" pitchFamily="34" charset="0"/>
                <a:cs typeface="Times New Roman"/>
              </a:rPr>
              <a:t>： </a:t>
            </a:r>
          </a:p>
          <a:p>
            <a:pPr marL="1041400" lvl="1" indent="-571500">
              <a:buFont typeface="Arial" panose="020B0604020202020204" pitchFamily="34" charset="0"/>
              <a:buChar char="•"/>
              <a:tabLst>
                <a:tab pos="619125" algn="l"/>
              </a:tabLst>
            </a:pPr>
            <a:r>
              <a:rPr lang="en-US" altLang="zh-CN" sz="4200" dirty="0">
                <a:latin typeface="Gill Sans Std" panose="020B0502020104020203" pitchFamily="34" charset="0"/>
                <a:cs typeface="Times New Roman"/>
              </a:rPr>
              <a:t>https://course.zju.edu.cn (</a:t>
            </a:r>
            <a:r>
              <a:rPr lang="zh-CN" altLang="en-US" sz="4200" dirty="0">
                <a:latin typeface="Gill Sans Std" panose="020B0502020104020203" pitchFamily="34" charset="0"/>
                <a:cs typeface="Times New Roman"/>
              </a:rPr>
              <a:t>学在浙大</a:t>
            </a:r>
            <a:r>
              <a:rPr lang="en-US" altLang="zh-CN" sz="4200" dirty="0">
                <a:latin typeface="Gill Sans Std" panose="020B0502020104020203" pitchFamily="34" charset="0"/>
                <a:cs typeface="Times New Roman"/>
              </a:rPr>
              <a:t>)</a:t>
            </a:r>
          </a:p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19125" algn="l"/>
              </a:tabLst>
            </a:pPr>
            <a:endParaRPr lang="en-US" altLang="zh-CN" sz="4200" dirty="0">
              <a:latin typeface="Gill Sans Std" panose="020B0502020104020203" pitchFamily="34" charset="0"/>
              <a:cs typeface="Times New Roman"/>
            </a:endParaRPr>
          </a:p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19125" algn="l"/>
              </a:tabLst>
            </a:pPr>
            <a:r>
              <a:rPr lang="zh-CN" altLang="en-US" sz="4200" dirty="0">
                <a:latin typeface="Gill Sans Std" panose="020B0502020104020203" pitchFamily="34" charset="0"/>
                <a:cs typeface="Times New Roman"/>
              </a:rPr>
              <a:t>作业</a:t>
            </a:r>
            <a:r>
              <a:rPr lang="zh-CN" altLang="en-US" sz="4200" dirty="0" smtClean="0">
                <a:latin typeface="Gill Sans Std" panose="020B0502020104020203" pitchFamily="34" charset="0"/>
                <a:cs typeface="Times New Roman"/>
              </a:rPr>
              <a:t>：</a:t>
            </a:r>
            <a:endParaRPr lang="en-US" altLang="zh-CN" sz="4200" dirty="0" smtClean="0">
              <a:latin typeface="Gill Sans Std" panose="020B0502020104020203" pitchFamily="34" charset="0"/>
              <a:cs typeface="Times New Roman"/>
            </a:endParaRPr>
          </a:p>
          <a:p>
            <a:pPr marL="1041400" lvl="1" indent="-571500">
              <a:buFont typeface="Arial" panose="020B0604020202020204" pitchFamily="34" charset="0"/>
              <a:buChar char="•"/>
              <a:tabLst>
                <a:tab pos="619125" algn="l"/>
              </a:tabLst>
            </a:pPr>
            <a:r>
              <a:rPr lang="en-US" altLang="zh-CN" sz="4200" dirty="0" smtClean="0">
                <a:latin typeface="Gill Sans Std" panose="020B0502020104020203" pitchFamily="34" charset="0"/>
                <a:cs typeface="Times New Roman"/>
              </a:rPr>
              <a:t>https</a:t>
            </a:r>
            <a:r>
              <a:rPr lang="en-US" altLang="zh-CN" sz="4200" dirty="0">
                <a:latin typeface="Gill Sans Std" panose="020B0502020104020203" pitchFamily="34" charset="0"/>
                <a:cs typeface="Times New Roman"/>
              </a:rPr>
              <a:t>://pintia.cn </a:t>
            </a:r>
            <a:r>
              <a:rPr lang="en-US" altLang="zh-CN" sz="4200" dirty="0" smtClean="0">
                <a:latin typeface="Gill Sans Std" panose="020B0502020104020203" pitchFamily="34" charset="0"/>
                <a:cs typeface="Times New Roman"/>
              </a:rPr>
              <a:t>(PTA)</a:t>
            </a:r>
          </a:p>
          <a:p>
            <a:pPr marL="1041400" lvl="1" indent="-571500">
              <a:buFont typeface="Arial" panose="020B0604020202020204" pitchFamily="34" charset="0"/>
              <a:buChar char="•"/>
              <a:tabLst>
                <a:tab pos="619125" algn="l"/>
              </a:tabLst>
            </a:pPr>
            <a:r>
              <a:rPr lang="zh-CN" altLang="en-US" sz="4200" dirty="0" smtClean="0">
                <a:latin typeface="Gill Sans Std" panose="020B0502020104020203" pitchFamily="34" charset="0"/>
                <a:cs typeface="Times New Roman"/>
              </a:rPr>
              <a:t>面</a:t>
            </a:r>
            <a:r>
              <a:rPr lang="zh-CN" altLang="en-US" sz="4200" dirty="0">
                <a:latin typeface="Gill Sans Std" panose="020B0502020104020203" pitchFamily="34" charset="0"/>
                <a:cs typeface="Times New Roman"/>
              </a:rPr>
              <a:t>向对象程序设计</a:t>
            </a:r>
            <a:r>
              <a:rPr lang="en-US" altLang="zh-CN" sz="4200" dirty="0" smtClean="0">
                <a:latin typeface="Gill Sans Std" panose="020B0502020104020203" pitchFamily="34" charset="0"/>
                <a:cs typeface="Times New Roman"/>
              </a:rPr>
              <a:t>2023-2024</a:t>
            </a:r>
            <a:r>
              <a:rPr lang="zh-CN" altLang="en-US" sz="4200" dirty="0" smtClean="0">
                <a:latin typeface="Gill Sans Std" panose="020B0502020104020203" pitchFamily="34" charset="0"/>
                <a:cs typeface="Times New Roman"/>
              </a:rPr>
              <a:t>秋</a:t>
            </a:r>
            <a:r>
              <a:rPr lang="zh-CN" altLang="en-US" sz="4200" dirty="0">
                <a:latin typeface="Gill Sans Std" panose="020B0502020104020203" pitchFamily="34" charset="0"/>
                <a:cs typeface="Times New Roman"/>
              </a:rPr>
              <a:t>冬习题集</a:t>
            </a:r>
            <a:endParaRPr lang="en-US" altLang="zh-CN" sz="4200" dirty="0">
              <a:latin typeface="Gill Sans Std" panose="020B0502020104020203" pitchFamily="34" charset="0"/>
              <a:cs typeface="Times New Roman"/>
            </a:endParaRPr>
          </a:p>
          <a:p>
            <a:pPr marL="1041400" lvl="1" indent="-571500">
              <a:buFont typeface="Arial" panose="020B0604020202020204" pitchFamily="34" charset="0"/>
              <a:buChar char="•"/>
              <a:tabLst>
                <a:tab pos="619125" algn="l"/>
              </a:tabLst>
            </a:pPr>
            <a:endParaRPr sz="4200" dirty="0">
              <a:latin typeface="Gill Sans Std" panose="020B0502020104020203" pitchFamily="34" charset="0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34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extLst/>
          </p:nvPr>
        </p:nvGraphicFramePr>
        <p:xfrm>
          <a:off x="1280161" y="781192"/>
          <a:ext cx="1700106" cy="103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" name="剪辑" r:id="rId3" imgW="1803197" imgH="1026871" progId="MS_ClipArt_Gallery.2">
                  <p:embed/>
                </p:oleObj>
              </mc:Choice>
              <mc:Fallback>
                <p:oleObj name="剪辑" r:id="rId3" imgW="1803197" imgH="1026871" progId="MS_ClipArt_Gallery.2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161" y="781192"/>
                        <a:ext cx="1700106" cy="1036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2996072" y="997938"/>
            <a:ext cx="8378613" cy="79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55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en-US" sz="4551" b="1" dirty="0">
                <a:latin typeface="Gill Sans Std" panose="020B0502020104020203" pitchFamily="34" charset="0"/>
                <a:ea typeface="楷体_GB2312" pitchFamily="49" charset="-122"/>
              </a:rPr>
              <a:t> </a:t>
            </a:r>
            <a:r>
              <a:rPr lang="en-US" altLang="zh-CN" sz="4400" dirty="0">
                <a:latin typeface="Gill Sans Std" panose="020B0502020104020203" pitchFamily="34" charset="0"/>
                <a:ea typeface="楷体_GB2312" pitchFamily="49" charset="-122"/>
              </a:rPr>
              <a:t>(Homework Assignments)</a:t>
            </a:r>
            <a:endParaRPr lang="en-US" altLang="zh-CN" sz="5400" dirty="0">
              <a:latin typeface="Gill Sans Std" panose="020B0502020104020203" pitchFamily="34" charset="0"/>
              <a:ea typeface="楷体_GB2312" pitchFamily="49" charset="-122"/>
            </a:endParaRP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280161" y="2526454"/>
            <a:ext cx="10295467" cy="190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85775" indent="-4857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Char char="!"/>
            </a:pPr>
            <a:r>
              <a:rPr lang="en-US" altLang="zh-CN" sz="3413" dirty="0">
                <a:latin typeface="Gill Sans Std" panose="020B0502020104020203" pitchFamily="34" charset="0"/>
                <a:sym typeface="Wingdings" panose="05000000000000000000" pitchFamily="2" charset="2"/>
              </a:rPr>
              <a:t>Register and login at </a:t>
            </a:r>
            <a:r>
              <a:rPr lang="en-US" altLang="zh-CN" sz="3413" dirty="0">
                <a:solidFill>
                  <a:srgbClr val="00B0F0"/>
                </a:solidFill>
                <a:latin typeface="Gill Sans Std" panose="020B0502020104020203" pitchFamily="34" charset="0"/>
                <a:sym typeface="Wingdings" panose="05000000000000000000" pitchFamily="2" charset="2"/>
                <a:hlinkClick r:id="rId5"/>
              </a:rPr>
              <a:t>https://pintia.cn/</a:t>
            </a:r>
            <a:endParaRPr lang="en-US" altLang="zh-CN" sz="3413" dirty="0">
              <a:solidFill>
                <a:srgbClr val="00B0F0"/>
              </a:solidFill>
              <a:latin typeface="Gill Sans Std" panose="020B0502020104020203" pitchFamily="34" charset="0"/>
              <a:sym typeface="Wingdings" panose="05000000000000000000" pitchFamily="2" charset="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Char char="!"/>
            </a:pPr>
            <a:r>
              <a:rPr lang="en-US" altLang="zh-CN" sz="3413" dirty="0">
                <a:latin typeface="Gill Sans Std" panose="020B0502020104020203" pitchFamily="34" charset="0"/>
                <a:sym typeface="Wingdings" panose="05000000000000000000" pitchFamily="2" charset="2"/>
              </a:rPr>
              <a:t>Bind your student ID with bind key</a:t>
            </a:r>
            <a:endParaRPr lang="en-US" altLang="zh-CN" sz="3413" dirty="0">
              <a:solidFill>
                <a:srgbClr val="FF0000"/>
              </a:solidFill>
              <a:latin typeface="Gill Sans Std" panose="020B0502020104020203" pitchFamily="34" charset="0"/>
              <a:sym typeface="Wingdings" panose="05000000000000000000" pitchFamily="2" charset="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Char char="!"/>
            </a:pPr>
            <a:r>
              <a:rPr lang="en-US" altLang="zh-CN" sz="3413" dirty="0">
                <a:latin typeface="Gill Sans Std" panose="020B0502020104020203" pitchFamily="34" charset="0"/>
                <a:sym typeface="Wingdings" panose="05000000000000000000" pitchFamily="2" charset="2"/>
              </a:rPr>
              <a:t>Enter</a:t>
            </a:r>
          </a:p>
        </p:txBody>
      </p:sp>
      <p:pic>
        <p:nvPicPr>
          <p:cNvPr id="9221" name="Picture 20" descr="D:\Desktop\未标题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783"/>
            <a:ext cx="13004800" cy="473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1" name="Picture 21" descr="D:\Desktop\捕获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5283200"/>
            <a:ext cx="1930399" cy="228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>
            <a:cxnSpLocks noChangeShapeType="1"/>
          </p:cNvCxnSpPr>
          <p:nvPr/>
        </p:nvCxnSpPr>
        <p:spPr bwMode="auto">
          <a:xfrm>
            <a:off x="10769600" y="6705600"/>
            <a:ext cx="1320801" cy="2258"/>
          </a:xfrm>
          <a:prstGeom prst="lin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142" name="Picture 22" descr="D:\Desktop\捕获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92" y="477521"/>
            <a:ext cx="10769600" cy="879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524001" y="4876801"/>
            <a:ext cx="2844800" cy="3556001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413">
              <a:latin typeface="Gill Sans Std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7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"/>
          <p:cNvSpPr txBox="1">
            <a:spLocks noChangeArrowheads="1"/>
          </p:cNvSpPr>
          <p:nvPr/>
        </p:nvSpPr>
        <p:spPr bwMode="auto">
          <a:xfrm>
            <a:off x="3073400" y="1828800"/>
            <a:ext cx="6925999" cy="967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5689" dirty="0">
                <a:latin typeface="Gill Sans Std" panose="020B0502020104020203" pitchFamily="34" charset="0"/>
              </a:rPr>
              <a:t>PTA</a:t>
            </a:r>
            <a:r>
              <a:rPr lang="zh-CN" altLang="en-US" sz="568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绑定码</a:t>
            </a:r>
            <a:r>
              <a:rPr lang="zh-CN" altLang="en-US" sz="5689" dirty="0" smtClean="0">
                <a:latin typeface="Gill Sans Std" panose="020B0502020104020203" pitchFamily="34" charset="0"/>
              </a:rPr>
              <a:t>：</a:t>
            </a:r>
            <a:r>
              <a:rPr lang="en-US" altLang="zh-CN" sz="5689" b="1" dirty="0">
                <a:solidFill>
                  <a:srgbClr val="FF0000"/>
                </a:solidFill>
                <a:latin typeface="Gill Sans Std" panose="020B0502020104020203" pitchFamily="34" charset="0"/>
              </a:rPr>
              <a:t>433179</a:t>
            </a:r>
            <a:endParaRPr lang="zh-CN" altLang="en-US" sz="5689" b="1" dirty="0">
              <a:solidFill>
                <a:srgbClr val="FF0000"/>
              </a:solidFill>
              <a:latin typeface="Gill Sans Std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2895600"/>
            <a:ext cx="5576887" cy="65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Chat_2022091518200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400" y="1219200"/>
            <a:ext cx="9982200" cy="74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0" y="774700"/>
            <a:ext cx="130048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dirty="0"/>
              <a:t>Course policy</a:t>
            </a:r>
            <a:endParaRPr lang="en-US" kern="0" dirty="0"/>
          </a:p>
        </p:txBody>
      </p:sp>
      <p:sp>
        <p:nvSpPr>
          <p:cNvPr id="4" name="object 3"/>
          <p:cNvSpPr txBox="1"/>
          <p:nvPr/>
        </p:nvSpPr>
        <p:spPr>
          <a:xfrm>
            <a:off x="1435100" y="2816691"/>
            <a:ext cx="10782300" cy="4544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70238"/>
              <a:buChar char="•"/>
              <a:tabLst>
                <a:tab pos="457200" algn="l"/>
              </a:tabLst>
            </a:pPr>
            <a:r>
              <a:rPr lang="en-US" sz="4200" spc="-10" dirty="0">
                <a:latin typeface="Gill Sans Std" panose="020B0502020104020203" pitchFamily="34" charset="0"/>
                <a:cs typeface="Gill Sans MT"/>
              </a:rPr>
              <a:t>Academic honesty:</a:t>
            </a:r>
          </a:p>
          <a:p>
            <a:pPr marL="914400" lvl="1" indent="-444500"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r>
              <a:rPr lang="en-US" altLang="zh-CN" sz="3600" dirty="0">
                <a:latin typeface="Gill Sans Std" panose="020B0502020104020203" pitchFamily="34" charset="0"/>
              </a:rPr>
              <a:t>Students are fully responsible for their actions.</a:t>
            </a:r>
          </a:p>
          <a:p>
            <a:pPr marL="914400" lvl="1" indent="-444500"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r>
              <a:rPr lang="en-US" altLang="zh-CN" sz="3600" dirty="0">
                <a:latin typeface="Gill Sans Std" panose="020B0502020104020203" pitchFamily="34" charset="0"/>
              </a:rPr>
              <a:t>During homework, students can help each other through hints and explanations.</a:t>
            </a:r>
          </a:p>
          <a:p>
            <a:pPr marL="914400" lvl="1" indent="-444500"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r>
              <a:rPr lang="en-US" altLang="zh-CN" sz="3600" dirty="0">
                <a:latin typeface="Gill Sans Std" panose="020B0502020104020203" pitchFamily="34" charset="0"/>
              </a:rPr>
              <a:t>Copying code from anybody else is strictly forbidden.</a:t>
            </a:r>
          </a:p>
          <a:p>
            <a:pPr marL="914400" lvl="1" indent="-444500"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r>
              <a:rPr lang="en-US" sz="3600" dirty="0">
                <a:latin typeface="Gill Sans Std" panose="020B0502020104020203" pitchFamily="34" charset="0"/>
                <a:hlinkClick r:id="rId2"/>
              </a:rPr>
              <a:t>https://conduct.berkeley.edu/integrity/</a:t>
            </a:r>
            <a:endParaRPr lang="en-US" sz="3600" dirty="0">
              <a:latin typeface="Gill Sans Std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0" y="774700"/>
            <a:ext cx="130048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dirty="0"/>
              <a:t>Course policy</a:t>
            </a:r>
            <a:endParaRPr 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C335C6-D0BA-B94A-B01B-803FE8BB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74700"/>
            <a:ext cx="11176000" cy="84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0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0" y="774700"/>
            <a:ext cx="62738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E-mail</a:t>
            </a:r>
            <a:r>
              <a:rPr spc="-70" dirty="0"/>
              <a:t> </a:t>
            </a:r>
            <a:r>
              <a:rPr spc="-5" dirty="0"/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400" y="2689701"/>
            <a:ext cx="10744200" cy="621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r>
              <a:rPr lang="en-US" sz="4200" spc="-5" dirty="0" smtClean="0">
                <a:latin typeface="Gill Sans MT"/>
                <a:cs typeface="Gill Sans MT"/>
              </a:rPr>
              <a:t>Contact info:</a:t>
            </a:r>
          </a:p>
          <a:p>
            <a:pPr marL="914400" lvl="1" indent="-444500"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r>
              <a:rPr lang="en-US" altLang="zh-CN" sz="4200" spc="-5" dirty="0" err="1" smtClean="0">
                <a:latin typeface="Gill Sans MT"/>
                <a:cs typeface="Gill Sans MT"/>
              </a:rPr>
              <a:t>DingTalk</a:t>
            </a:r>
            <a:r>
              <a:rPr lang="en-US" altLang="zh-CN" sz="4200" spc="-5" dirty="0" smtClean="0">
                <a:latin typeface="Gill Sans MT"/>
                <a:cs typeface="Gill Sans MT"/>
              </a:rPr>
              <a:t> (</a:t>
            </a:r>
            <a:r>
              <a:rPr lang="zh-CN" altLang="en-US" sz="4200" spc="-5" dirty="0" smtClean="0">
                <a:latin typeface="Gill Sans MT"/>
                <a:cs typeface="Gill Sans MT"/>
              </a:rPr>
              <a:t>钉钉</a:t>
            </a:r>
            <a:r>
              <a:rPr lang="en-US" altLang="zh-CN" sz="4200" spc="-5" dirty="0" smtClean="0">
                <a:latin typeface="Gill Sans MT"/>
                <a:cs typeface="Gill Sans MT"/>
              </a:rPr>
              <a:t>)</a:t>
            </a:r>
            <a:endParaRPr lang="en-US" sz="4200" spc="-5" dirty="0" smtClean="0">
              <a:latin typeface="Gill Sans MT"/>
              <a:cs typeface="Gill Sans MT"/>
            </a:endParaRPr>
          </a:p>
          <a:p>
            <a:pPr marL="914400" lvl="1" indent="-444500"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r>
              <a:rPr lang="en-US" sz="4200" spc="-5" dirty="0" smtClean="0">
                <a:latin typeface="Gill Sans MT"/>
                <a:cs typeface="Gill Sans MT"/>
              </a:rPr>
              <a:t>oop_zju@163.com</a:t>
            </a:r>
            <a:r>
              <a:rPr lang="zh-CN" altLang="en-US" sz="4200" spc="-5" dirty="0" smtClean="0">
                <a:latin typeface="Gill Sans MT"/>
                <a:cs typeface="Gill Sans MT"/>
              </a:rPr>
              <a:t> </a:t>
            </a:r>
            <a:r>
              <a:rPr lang="en-US" altLang="zh-CN" sz="4200" spc="-5" dirty="0" smtClean="0">
                <a:latin typeface="Gill Sans MT"/>
                <a:cs typeface="Gill Sans MT"/>
              </a:rPr>
              <a:t>/ </a:t>
            </a:r>
            <a:r>
              <a:rPr lang="en-US" sz="4200" spc="-5" dirty="0" smtClean="0">
                <a:latin typeface="Gill Sans MT"/>
                <a:cs typeface="Gill Sans MT"/>
              </a:rPr>
              <a:t>zhpcui@zju.edu.cn </a:t>
            </a:r>
          </a:p>
          <a:p>
            <a:pPr marL="457200" indent="-444500">
              <a:lnSpc>
                <a:spcPct val="100000"/>
              </a:lnSpc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r>
              <a:rPr lang="en-US" altLang="zh-CN" sz="4200" spc="-5" dirty="0" smtClean="0">
                <a:latin typeface="Gill Sans Std" panose="020B0502020104020203" pitchFamily="34" charset="0"/>
                <a:cs typeface="Gill Sans MT"/>
              </a:rPr>
              <a:t>Title</a:t>
            </a:r>
            <a:r>
              <a:rPr lang="en-US" altLang="zh-CN" sz="4200" spc="10" dirty="0" smtClean="0">
                <a:latin typeface="Gill Sans Std" panose="020B0502020104020203" pitchFamily="34" charset="0"/>
                <a:cs typeface="Gill Sans MT"/>
              </a:rPr>
              <a:t> </a:t>
            </a:r>
            <a:r>
              <a:rPr lang="en-US" altLang="zh-CN" sz="4200" spc="10" dirty="0">
                <a:latin typeface="Gill Sans Std" panose="020B0502020104020203" pitchFamily="34" charset="0"/>
                <a:cs typeface="Gill Sans MT"/>
              </a:rPr>
              <a:t>starts	</a:t>
            </a:r>
            <a:r>
              <a:rPr lang="en-US" altLang="zh-CN" sz="4200" spc="-5" dirty="0">
                <a:latin typeface="Gill Sans Std" panose="020B0502020104020203" pitchFamily="34" charset="0"/>
                <a:cs typeface="Gill Sans MT"/>
              </a:rPr>
              <a:t>with</a:t>
            </a:r>
            <a:r>
              <a:rPr lang="en-US" altLang="zh-CN" sz="4200" spc="-490" dirty="0">
                <a:latin typeface="Gill Sans Std" panose="020B0502020104020203" pitchFamily="34" charset="0"/>
                <a:cs typeface="Gill Sans MT"/>
              </a:rPr>
              <a:t>  </a:t>
            </a:r>
            <a:r>
              <a:rPr lang="en-US" altLang="zh-CN" sz="4200" spc="-5" dirty="0">
                <a:latin typeface="Gill Sans Std" panose="020B0502020104020203" pitchFamily="34" charset="0"/>
                <a:cs typeface="Gill Sans MT"/>
              </a:rPr>
              <a:t>"</a:t>
            </a:r>
            <a:r>
              <a:rPr lang="en-US" altLang="zh-CN" sz="4200" spc="-5" dirty="0">
                <a:solidFill>
                  <a:srgbClr val="FF0000"/>
                </a:solidFill>
                <a:latin typeface="Gill Sans Std" panose="020B0502020104020203" pitchFamily="34" charset="0"/>
                <a:cs typeface="Gill Sans MT"/>
              </a:rPr>
              <a:t>[OOP]</a:t>
            </a:r>
            <a:r>
              <a:rPr lang="en-US" altLang="zh-CN" sz="4200" spc="-5" dirty="0">
                <a:latin typeface="Gill Sans Std" panose="020B0502020104020203" pitchFamily="34" charset="0"/>
                <a:cs typeface="Gill Sans MT"/>
              </a:rPr>
              <a:t>"</a:t>
            </a:r>
            <a:endParaRPr lang="en-US" altLang="zh-CN" sz="4200" dirty="0">
              <a:latin typeface="Gill Sans Std" panose="020B0502020104020203" pitchFamily="34" charset="0"/>
              <a:cs typeface="Gill Sans MT"/>
            </a:endParaRPr>
          </a:p>
          <a:p>
            <a:pPr marL="457200" indent="-444500">
              <a:lnSpc>
                <a:spcPct val="100000"/>
              </a:lnSpc>
              <a:spcBef>
                <a:spcPts val="2160"/>
              </a:spcBef>
              <a:buSzPct val="170238"/>
              <a:buChar char="•"/>
              <a:tabLst>
                <a:tab pos="457200" algn="l"/>
                <a:tab pos="5054600" algn="l"/>
                <a:tab pos="5796915" algn="l"/>
                <a:tab pos="7176770" algn="l"/>
              </a:tabLst>
            </a:pPr>
            <a:r>
              <a:rPr sz="4200" dirty="0" smtClean="0">
                <a:latin typeface="Gill Sans MT"/>
                <a:cs typeface="Gill Sans MT"/>
              </a:rPr>
              <a:t>State </a:t>
            </a:r>
            <a:r>
              <a:rPr sz="4200" spc="-25" dirty="0">
                <a:latin typeface="Gill Sans MT"/>
                <a:cs typeface="Gill Sans MT"/>
              </a:rPr>
              <a:t>your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solidFill>
                  <a:srgbClr val="FF0000"/>
                </a:solidFill>
                <a:latin typeface="Gill Sans MT"/>
                <a:cs typeface="Gill Sans MT"/>
              </a:rPr>
              <a:t>name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and	</a:t>
            </a:r>
            <a:r>
              <a:rPr lang="en-US" sz="4200" dirty="0">
                <a:latin typeface="Gill Sans MT"/>
                <a:cs typeface="Gill Sans MT"/>
              </a:rPr>
              <a:t> </a:t>
            </a:r>
            <a:r>
              <a:rPr sz="4200" spc="-5" dirty="0" smtClean="0">
                <a:solidFill>
                  <a:srgbClr val="FF0000"/>
                </a:solidFill>
                <a:latin typeface="Gill Sans MT"/>
                <a:cs typeface="Gill Sans MT"/>
              </a:rPr>
              <a:t>id</a:t>
            </a:r>
            <a:r>
              <a:rPr lang="en-US" sz="4200" spc="-5" dirty="0" smtClean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in </a:t>
            </a:r>
            <a:r>
              <a:rPr sz="4200" dirty="0">
                <a:latin typeface="Gill Sans MT"/>
                <a:cs typeface="Gill Sans MT"/>
              </a:rPr>
              <a:t>the	text</a:t>
            </a:r>
          </a:p>
          <a:p>
            <a:pPr marL="457200" indent="-444500">
              <a:lnSpc>
                <a:spcPct val="100000"/>
              </a:lnSpc>
              <a:spcBef>
                <a:spcPts val="2160"/>
              </a:spcBef>
              <a:buSzPct val="170238"/>
              <a:buChar char="•"/>
              <a:tabLst>
                <a:tab pos="457200" algn="l"/>
                <a:tab pos="1927860" algn="l"/>
                <a:tab pos="4096385" algn="l"/>
              </a:tabLst>
            </a:pPr>
            <a:r>
              <a:rPr sz="4200" spc="-25" dirty="0">
                <a:latin typeface="Gill Sans MT"/>
                <a:cs typeface="Gill Sans MT"/>
              </a:rPr>
              <a:t>Prefer</a:t>
            </a:r>
            <a:r>
              <a:rPr lang="en-US" sz="4200" spc="-2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plain</a:t>
            </a:r>
            <a:r>
              <a:rPr sz="4200" dirty="0">
                <a:latin typeface="Gill Sans MT"/>
                <a:cs typeface="Gill Sans MT"/>
              </a:rPr>
              <a:t> text	</a:t>
            </a:r>
            <a:r>
              <a:rPr sz="4200" spc="-5" dirty="0">
                <a:latin typeface="Gill Sans MT"/>
                <a:cs typeface="Gill Sans MT"/>
              </a:rPr>
              <a:t>e-mail</a:t>
            </a:r>
            <a:endParaRPr sz="4200" dirty="0">
              <a:latin typeface="Gill Sans MT"/>
              <a:cs typeface="Gill Sans MT"/>
            </a:endParaRPr>
          </a:p>
          <a:p>
            <a:pPr marL="800100" lvl="1" indent="-444500">
              <a:lnSpc>
                <a:spcPct val="100000"/>
              </a:lnSpc>
              <a:spcBef>
                <a:spcPts val="2160"/>
              </a:spcBef>
              <a:buSzPct val="170238"/>
              <a:buChar char="•"/>
              <a:tabLst>
                <a:tab pos="800100" algn="l"/>
              </a:tabLst>
            </a:pPr>
            <a:r>
              <a:rPr sz="4200" dirty="0">
                <a:latin typeface="Gill Sans MT"/>
                <a:cs typeface="Gill Sans MT"/>
              </a:rPr>
              <a:t>NO</a:t>
            </a:r>
            <a:r>
              <a:rPr sz="4200" spc="-15" dirty="0">
                <a:latin typeface="Gill Sans MT"/>
                <a:cs typeface="Gill Sans MT"/>
              </a:rPr>
              <a:t> </a:t>
            </a:r>
            <a:r>
              <a:rPr sz="4200" spc="-10" dirty="0">
                <a:latin typeface="Gill Sans MT"/>
                <a:cs typeface="Gill Sans MT"/>
              </a:rPr>
              <a:t>background,</a:t>
            </a:r>
            <a:r>
              <a:rPr sz="4200" spc="-430" dirty="0">
                <a:latin typeface="Gill Sans MT"/>
                <a:cs typeface="Gill Sans MT"/>
              </a:rPr>
              <a:t> </a:t>
            </a:r>
            <a:r>
              <a:rPr sz="4200" spc="5" dirty="0">
                <a:latin typeface="Gill Sans MT"/>
                <a:cs typeface="Gill Sans MT"/>
              </a:rPr>
              <a:t>music,</a:t>
            </a:r>
            <a:r>
              <a:rPr sz="4200" spc="-430" dirty="0">
                <a:latin typeface="Gill Sans MT"/>
                <a:cs typeface="Gill Sans MT"/>
              </a:rPr>
              <a:t> </a:t>
            </a:r>
            <a:r>
              <a:rPr sz="4200" spc="-75" dirty="0">
                <a:latin typeface="Gill Sans MT"/>
                <a:cs typeface="Gill Sans MT"/>
              </a:rPr>
              <a:t>color,</a:t>
            </a:r>
            <a:r>
              <a:rPr sz="4200" spc="-430" dirty="0">
                <a:latin typeface="Gill Sans MT"/>
                <a:cs typeface="Gill Sans MT"/>
              </a:rPr>
              <a:t> </a:t>
            </a:r>
            <a:r>
              <a:rPr sz="4200" spc="-15" dirty="0">
                <a:latin typeface="Gill Sans MT"/>
                <a:cs typeface="Gill Sans MT"/>
              </a:rPr>
              <a:t>font </a:t>
            </a:r>
            <a:r>
              <a:rPr sz="4200" spc="-5" dirty="0">
                <a:latin typeface="Gill Sans MT"/>
                <a:cs typeface="Gill Sans MT"/>
              </a:rPr>
              <a:t>styles..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0" y="774700"/>
            <a:ext cx="62738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 smtClean="0"/>
              <a:t>Acknowledge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549400" y="2689701"/>
            <a:ext cx="1074420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endParaRPr sz="4200" dirty="0">
              <a:latin typeface="Gill Sans MT"/>
              <a:cs typeface="Gill Sans MT"/>
            </a:endParaRPr>
          </a:p>
        </p:txBody>
      </p:sp>
      <p:pic>
        <p:nvPicPr>
          <p:cNvPr id="3074" name="Picture 2" descr="翁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75" y="2493274"/>
            <a:ext cx="2096733" cy="303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erson.zju.edu.cn/person/attachments/2018-07/0718110845-222494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"/>
          <a:stretch/>
        </p:blipFill>
        <p:spPr bwMode="auto">
          <a:xfrm>
            <a:off x="7830377" y="6400800"/>
            <a:ext cx="2073316" cy="256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erson.zju.edu.cn/person/attachments/2018-07/0726102736-20388355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75" y="6025238"/>
            <a:ext cx="2183736" cy="290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gimg2.baidu.com/image_search/src=http%3A%2F%2Fimg2.027art.cn%2Fimg%2F2020%2F07%2F11%2F1594466931953717.jpg&amp;refer=http%3A%2F%2Fimg2.027art.cn&amp;app=2002&amp;size=f9999,10000&amp;q=a80&amp;n=0&amp;g=0n&amp;fmt=auto?sec=1665830364&amp;t=372a702ce29d65e87cce583665245fc1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5" t="93" r="14298" b="37192"/>
          <a:stretch/>
        </p:blipFill>
        <p:spPr bwMode="auto">
          <a:xfrm>
            <a:off x="7797800" y="2607668"/>
            <a:ext cx="1985511" cy="292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67389" y="561478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陈越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1828" y="5474910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翁恺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65323" y="8944772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陈翔</a:t>
            </a:r>
            <a:endParaRPr lang="zh-CN" alt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3367137" y="8944772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许威威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2109" y="3378200"/>
            <a:ext cx="109855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944359" algn="l"/>
              </a:tabLst>
            </a:pPr>
            <a:r>
              <a:rPr sz="8400" dirty="0">
                <a:latin typeface="Gill Sans MT"/>
                <a:cs typeface="Gill Sans MT"/>
              </a:rPr>
              <a:t>Int</a:t>
            </a:r>
            <a:r>
              <a:rPr sz="8400" spc="-210" dirty="0">
                <a:latin typeface="Gill Sans MT"/>
                <a:cs typeface="Gill Sans MT"/>
              </a:rPr>
              <a:t>r</a:t>
            </a:r>
            <a:r>
              <a:rPr sz="8400" dirty="0">
                <a:latin typeface="Gill Sans MT"/>
                <a:cs typeface="Gill Sans MT"/>
              </a:rPr>
              <a:t>oduct</a:t>
            </a:r>
            <a:r>
              <a:rPr sz="8400" spc="-5" dirty="0">
                <a:latin typeface="Gill Sans MT"/>
                <a:cs typeface="Gill Sans MT"/>
              </a:rPr>
              <a:t>i</a:t>
            </a:r>
            <a:r>
              <a:rPr sz="8400" dirty="0">
                <a:latin typeface="Gill Sans MT"/>
                <a:cs typeface="Gill Sans MT"/>
              </a:rPr>
              <a:t>on</a:t>
            </a:r>
            <a:r>
              <a:rPr sz="8400" spc="-5" dirty="0">
                <a:latin typeface="Gill Sans MT"/>
                <a:cs typeface="Gill Sans MT"/>
              </a:rPr>
              <a:t> </a:t>
            </a:r>
            <a:r>
              <a:rPr sz="8400" dirty="0">
                <a:latin typeface="Gill Sans MT"/>
                <a:cs typeface="Gill Sans MT"/>
              </a:rPr>
              <a:t>to</a:t>
            </a:r>
            <a:r>
              <a:rPr lang="en-US" sz="8400" dirty="0">
                <a:latin typeface="Gill Sans MT"/>
                <a:cs typeface="Gill Sans MT"/>
              </a:rPr>
              <a:t> </a:t>
            </a:r>
            <a:r>
              <a:rPr sz="8400" dirty="0">
                <a:latin typeface="Gill Sans MT"/>
                <a:cs typeface="Gill Sans MT"/>
              </a:rPr>
              <a:t>C++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35500" y="7289800"/>
            <a:ext cx="5600700" cy="653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04569" algn="l"/>
              </a:tabLst>
            </a:pPr>
            <a:r>
              <a:rPr sz="4200" dirty="0" smtClean="0">
                <a:latin typeface="Gill Sans MT"/>
                <a:cs typeface="Gill Sans MT"/>
              </a:rPr>
              <a:t>The</a:t>
            </a:r>
            <a:r>
              <a:rPr lang="en-US" sz="4200" dirty="0" smtClean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trip</a:t>
            </a:r>
            <a:r>
              <a:rPr lang="en-US" sz="4200" spc="-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begins…</a:t>
            </a:r>
            <a:endParaRPr sz="42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5720" y="508000"/>
            <a:ext cx="10373360" cy="2585323"/>
          </a:xfrm>
        </p:spPr>
        <p:txBody>
          <a:bodyPr/>
          <a:lstStyle/>
          <a:p>
            <a:r>
              <a:rPr lang="en-US" altLang="zh-CN" dirty="0"/>
              <a:t>Object-oriented programming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7400" y="3716870"/>
            <a:ext cx="11836400" cy="5816977"/>
          </a:xfrm>
        </p:spPr>
        <p:txBody>
          <a:bodyPr/>
          <a:lstStyle/>
          <a:p>
            <a:r>
              <a:rPr lang="en-US" altLang="zh-CN" dirty="0" smtClean="0"/>
              <a:t>computers </a:t>
            </a:r>
            <a:r>
              <a:rPr lang="en-US" altLang="zh-CN" dirty="0"/>
              <a:t>are not so much machines as they are mind </a:t>
            </a:r>
            <a:r>
              <a:rPr lang="en-US" altLang="zh-CN" dirty="0" smtClean="0"/>
              <a:t>amplification </a:t>
            </a:r>
            <a:r>
              <a:rPr lang="en-US" altLang="zh-CN" dirty="0"/>
              <a:t>tools </a:t>
            </a:r>
            <a:r>
              <a:rPr lang="en-US" altLang="zh-CN" dirty="0" smtClean="0"/>
              <a:t>and </a:t>
            </a:r>
            <a:r>
              <a:rPr lang="en-US" altLang="zh-CN" dirty="0"/>
              <a:t>a different kind of </a:t>
            </a:r>
            <a:r>
              <a:rPr lang="en-US" altLang="zh-CN" dirty="0" smtClean="0"/>
              <a:t>expressive </a:t>
            </a:r>
            <a:r>
              <a:rPr lang="en-US" altLang="zh-CN" dirty="0"/>
              <a:t>medium. As a result, the </a:t>
            </a:r>
            <a:r>
              <a:rPr lang="en-US" altLang="zh-CN" dirty="0" smtClean="0"/>
              <a:t>tools are </a:t>
            </a:r>
            <a:r>
              <a:rPr lang="en-US" altLang="zh-CN" dirty="0"/>
              <a:t>beginning to look less like machines and more like parts of our minds, and also like other expressive mediums such as writing, painting, sculpture, animation, and filmmaking. </a:t>
            </a:r>
            <a:r>
              <a:rPr lang="en-US" altLang="zh-CN" dirty="0">
                <a:solidFill>
                  <a:srgbClr val="0000FF"/>
                </a:solidFill>
              </a:rPr>
              <a:t>Object-oriented programming is part of this movement toward using the computer as an expressive medium.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9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47700" y="2273300"/>
            <a:ext cx="11689080" cy="6902450"/>
          </a:xfrm>
          <a:custGeom>
            <a:avLst/>
            <a:gdLst/>
            <a:ahLst/>
            <a:cxnLst/>
            <a:rect l="l" t="t" r="r" b="b"/>
            <a:pathLst>
              <a:path w="11689080" h="6902450">
                <a:moveTo>
                  <a:pt x="0" y="0"/>
                </a:moveTo>
                <a:lnTo>
                  <a:pt x="11688521" y="0"/>
                </a:lnTo>
                <a:lnTo>
                  <a:pt x="11688521" y="6902027"/>
                </a:lnTo>
                <a:lnTo>
                  <a:pt x="0" y="6902027"/>
                </a:lnTo>
                <a:lnTo>
                  <a:pt x="0" y="0"/>
                </a:lnTo>
                <a:close/>
              </a:path>
            </a:pathLst>
          </a:custGeom>
          <a:solidFill>
            <a:srgbClr val="FFFE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9300" y="2374900"/>
            <a:ext cx="21907500" cy="4103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096759">
              <a:lnSpc>
                <a:spcPts val="4000"/>
              </a:lnSpc>
            </a:pPr>
            <a:r>
              <a:rPr lang="en-US" sz="3400" dirty="0">
                <a:latin typeface="Arial"/>
                <a:cs typeface="Arial"/>
              </a:rPr>
              <a:t>#include &lt;</a:t>
            </a:r>
            <a:r>
              <a:rPr lang="en-US" sz="3400" dirty="0" err="1">
                <a:latin typeface="Arial"/>
                <a:cs typeface="Arial"/>
              </a:rPr>
              <a:t>iostream</a:t>
            </a:r>
            <a:r>
              <a:rPr lang="en-US" sz="3400" dirty="0">
                <a:latin typeface="Arial"/>
                <a:cs typeface="Arial"/>
              </a:rPr>
              <a:t>&gt;  </a:t>
            </a:r>
          </a:p>
          <a:p>
            <a:pPr marL="12700" marR="7096759">
              <a:lnSpc>
                <a:spcPts val="4000"/>
              </a:lnSpc>
            </a:pPr>
            <a:r>
              <a:rPr lang="en-US" sz="3400" dirty="0">
                <a:latin typeface="Arial"/>
                <a:cs typeface="Arial"/>
              </a:rPr>
              <a:t>using namespace </a:t>
            </a:r>
            <a:r>
              <a:rPr lang="en-US" sz="3400" dirty="0" err="1">
                <a:latin typeface="Arial"/>
                <a:cs typeface="Arial"/>
              </a:rPr>
              <a:t>std</a:t>
            </a:r>
            <a:r>
              <a:rPr lang="en-US" sz="3400" dirty="0">
                <a:latin typeface="Arial"/>
                <a:cs typeface="Arial"/>
              </a:rPr>
              <a:t>;</a:t>
            </a:r>
          </a:p>
          <a:p>
            <a:pPr marL="12700" marR="7096759">
              <a:lnSpc>
                <a:spcPts val="4000"/>
              </a:lnSpc>
            </a:pPr>
            <a:endParaRPr lang="en-US" sz="3400" dirty="0">
              <a:latin typeface="Arial"/>
              <a:cs typeface="Arial"/>
            </a:endParaRPr>
          </a:p>
          <a:p>
            <a:pPr marL="12700" marR="7096759">
              <a:lnSpc>
                <a:spcPts val="4000"/>
              </a:lnSpc>
            </a:pPr>
            <a:r>
              <a:rPr lang="en-US" sz="3400" dirty="0" err="1">
                <a:latin typeface="Arial"/>
                <a:cs typeface="Arial"/>
              </a:rPr>
              <a:t>int</a:t>
            </a:r>
            <a:r>
              <a:rPr lang="en-US" sz="3400" dirty="0">
                <a:latin typeface="Arial"/>
                <a:cs typeface="Arial"/>
              </a:rPr>
              <a:t> main()</a:t>
            </a:r>
          </a:p>
          <a:p>
            <a:pPr marL="12700" marR="7096759">
              <a:lnSpc>
                <a:spcPts val="4000"/>
              </a:lnSpc>
            </a:pPr>
            <a:r>
              <a:rPr lang="en-US" sz="3400" dirty="0">
                <a:latin typeface="Arial"/>
                <a:cs typeface="Arial"/>
              </a:rPr>
              <a:t>{</a:t>
            </a:r>
          </a:p>
          <a:p>
            <a:pPr marL="12700" marR="7096759">
              <a:lnSpc>
                <a:spcPts val="4000"/>
              </a:lnSpc>
            </a:pPr>
            <a:r>
              <a:rPr lang="en-US" sz="3400" dirty="0">
                <a:latin typeface="Arial"/>
                <a:cs typeface="Arial"/>
              </a:rPr>
              <a:t>    </a:t>
            </a:r>
            <a:r>
              <a:rPr lang="en-US" sz="3400" dirty="0" err="1">
                <a:latin typeface="Arial"/>
                <a:cs typeface="Arial"/>
              </a:rPr>
              <a:t>cout</a:t>
            </a:r>
            <a:r>
              <a:rPr lang="en-US" sz="3400" dirty="0">
                <a:latin typeface="Arial"/>
                <a:cs typeface="Arial"/>
              </a:rPr>
              <a:t> &lt;&lt; "Hello, World! I am " &lt;&lt; 18 &lt;&lt; " Today!" &lt;&lt; </a:t>
            </a:r>
            <a:r>
              <a:rPr lang="en-US" sz="3400" dirty="0" err="1">
                <a:latin typeface="Arial"/>
                <a:cs typeface="Arial"/>
              </a:rPr>
              <a:t>endl</a:t>
            </a:r>
            <a:r>
              <a:rPr lang="en-US" sz="3400" dirty="0">
                <a:latin typeface="Arial"/>
                <a:cs typeface="Arial"/>
              </a:rPr>
              <a:t>;</a:t>
            </a:r>
          </a:p>
          <a:p>
            <a:pPr marL="12700" marR="7096759">
              <a:lnSpc>
                <a:spcPts val="4000"/>
              </a:lnSpc>
            </a:pPr>
            <a:r>
              <a:rPr lang="en-US" sz="3400" dirty="0">
                <a:latin typeface="Arial"/>
                <a:cs typeface="Arial"/>
              </a:rPr>
              <a:t>    return 0;</a:t>
            </a:r>
          </a:p>
          <a:p>
            <a:pPr marL="12700" marR="7096759">
              <a:lnSpc>
                <a:spcPts val="4000"/>
              </a:lnSpc>
            </a:pPr>
            <a:r>
              <a:rPr lang="en-US" sz="3400" dirty="0">
                <a:latin typeface="Arial"/>
                <a:cs typeface="Arial"/>
              </a:rPr>
              <a:t>}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774700"/>
            <a:ext cx="130048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spc="-5" dirty="0">
                <a:cs typeface="Arial"/>
              </a:rPr>
              <a:t>The	First C++ Program</a:t>
            </a:r>
            <a:endParaRPr 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0" y="774700"/>
            <a:ext cx="130048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spc="-254" dirty="0"/>
              <a:t>Development environment</a:t>
            </a:r>
            <a:endParaRPr lang="en-US" kern="0" dirty="0"/>
          </a:p>
        </p:txBody>
      </p:sp>
      <p:sp>
        <p:nvSpPr>
          <p:cNvPr id="4" name="object 3"/>
          <p:cNvSpPr txBox="1"/>
          <p:nvPr/>
        </p:nvSpPr>
        <p:spPr>
          <a:xfrm>
            <a:off x="1435100" y="2816691"/>
            <a:ext cx="10134600" cy="500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70238"/>
              <a:buChar char="•"/>
              <a:tabLst>
                <a:tab pos="457200" algn="l"/>
              </a:tabLst>
            </a:pPr>
            <a:r>
              <a:rPr lang="en-US" sz="4200" spc="-10" dirty="0">
                <a:latin typeface="Gill Sans Std" panose="020B0502020104020203" pitchFamily="34" charset="0"/>
                <a:cs typeface="Gill Sans MT"/>
              </a:rPr>
              <a:t>Windows:</a:t>
            </a:r>
          </a:p>
          <a:p>
            <a:pPr marL="914400" lvl="1" indent="-444500">
              <a:buSzPct val="170238"/>
              <a:buChar char="•"/>
              <a:tabLst>
                <a:tab pos="457200" algn="l"/>
              </a:tabLst>
            </a:pPr>
            <a:r>
              <a:rPr lang="en-US" sz="4200" spc="-10" dirty="0">
                <a:latin typeface="Gill Sans Std" panose="020B0502020104020203" pitchFamily="34" charset="0"/>
                <a:cs typeface="Gill Sans MT"/>
              </a:rPr>
              <a:t>visual </a:t>
            </a:r>
            <a:r>
              <a:rPr lang="en-US" sz="4200" spc="-10" dirty="0" smtClean="0">
                <a:latin typeface="Gill Sans Std" panose="020B0502020104020203" pitchFamily="34" charset="0"/>
                <a:cs typeface="Gill Sans MT"/>
              </a:rPr>
              <a:t>studio</a:t>
            </a:r>
            <a:endParaRPr sz="4200" dirty="0">
              <a:latin typeface="Gill Sans Std" panose="020B0502020104020203" pitchFamily="34" charset="0"/>
              <a:cs typeface="Gill Sans MT"/>
            </a:endParaRPr>
          </a:p>
          <a:p>
            <a:pPr marL="457200" indent="-444500">
              <a:lnSpc>
                <a:spcPct val="100000"/>
              </a:lnSpc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r>
              <a:rPr lang="en-US" sz="4200" spc="-5" dirty="0">
                <a:latin typeface="Gill Sans Std" panose="020B0502020104020203" pitchFamily="34" charset="0"/>
                <a:cs typeface="Gill Sans MT"/>
              </a:rPr>
              <a:t>Linux, macOS:</a:t>
            </a:r>
          </a:p>
          <a:p>
            <a:pPr marL="914400" lvl="1" indent="-444500"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r>
              <a:rPr lang="en-US" sz="4200" spc="-5" dirty="0">
                <a:latin typeface="Gill Sans Std" panose="020B0502020104020203" pitchFamily="34" charset="0"/>
                <a:cs typeface="Gill Sans MT"/>
              </a:rPr>
              <a:t>g++, clang</a:t>
            </a:r>
          </a:p>
          <a:p>
            <a:pPr marL="914400" lvl="1" indent="-444500">
              <a:spcBef>
                <a:spcPts val="2160"/>
              </a:spcBef>
              <a:buSzPct val="170238"/>
              <a:buChar char="•"/>
              <a:tabLst>
                <a:tab pos="457200" algn="l"/>
                <a:tab pos="2957830" algn="l"/>
              </a:tabLst>
            </a:pPr>
            <a:r>
              <a:rPr lang="en-US" sz="4200" dirty="0">
                <a:latin typeface="Gill Sans Std" panose="020B0502020104020203" pitchFamily="34" charset="0"/>
                <a:cs typeface="Gill Sans MT"/>
              </a:rPr>
              <a:t>visual studio code</a:t>
            </a:r>
            <a:endParaRPr sz="4200" dirty="0">
              <a:latin typeface="Gill Sans Std" panose="020B0502020104020203" pitchFamily="34" charset="0"/>
              <a:cs typeface="Gill Sans MT"/>
            </a:endParaRPr>
          </a:p>
          <a:p>
            <a:pPr marL="457200" indent="-444500">
              <a:lnSpc>
                <a:spcPct val="100000"/>
              </a:lnSpc>
              <a:spcBef>
                <a:spcPts val="2160"/>
              </a:spcBef>
              <a:buSzPct val="170238"/>
              <a:buChar char="•"/>
              <a:tabLst>
                <a:tab pos="457200" algn="l"/>
                <a:tab pos="5054600" algn="l"/>
                <a:tab pos="5796915" algn="l"/>
                <a:tab pos="7176770" algn="l"/>
              </a:tabLst>
            </a:pPr>
            <a:r>
              <a:rPr lang="en-US" sz="4200" spc="-5" dirty="0">
                <a:latin typeface="Gill Sans Std" panose="020B0502020104020203" pitchFamily="34" charset="0"/>
                <a:cs typeface="Gill Sans MT"/>
              </a:rPr>
              <a:t>Any compiler supports C++ standard well…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3429000"/>
            <a:ext cx="794197" cy="749766"/>
          </a:xfrm>
          <a:prstGeom prst="rect">
            <a:avLst/>
          </a:prstGeom>
        </p:spPr>
      </p:pic>
      <p:pic>
        <p:nvPicPr>
          <p:cNvPr id="2050" name="Picture 2" descr="Visual Studio Code - Code Editing. Redefined">
            <a:extLst>
              <a:ext uri="{FF2B5EF4-FFF2-40B4-BE49-F238E27FC236}">
                <a16:creationId xmlns:a16="http://schemas.microsoft.com/office/drawing/2014/main" id="{526CDB34-678A-274A-8D36-B933093F9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1" y="6172201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5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EAC9BDE0-9346-4448-8FE3-EAF78ABF37F9}"/>
              </a:ext>
            </a:extLst>
          </p:cNvPr>
          <p:cNvSpPr/>
          <p:nvPr/>
        </p:nvSpPr>
        <p:spPr>
          <a:xfrm>
            <a:off x="0" y="243840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1689080" h="6902450">
                <a:moveTo>
                  <a:pt x="0" y="0"/>
                </a:moveTo>
                <a:lnTo>
                  <a:pt x="11688521" y="0"/>
                </a:lnTo>
                <a:lnTo>
                  <a:pt x="11688521" y="6902027"/>
                </a:lnTo>
                <a:lnTo>
                  <a:pt x="0" y="6902027"/>
                </a:lnTo>
                <a:lnTo>
                  <a:pt x="0" y="0"/>
                </a:lnTo>
                <a:close/>
              </a:path>
            </a:pathLst>
          </a:custGeom>
          <a:solidFill>
            <a:srgbClr val="FFFE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1930" y="2590800"/>
            <a:ext cx="12600940" cy="7043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379459">
              <a:lnSpc>
                <a:spcPct val="120100"/>
              </a:lnSpc>
            </a:pPr>
            <a:r>
              <a:rPr sz="3400" dirty="0" smtClean="0">
                <a:latin typeface="Arial"/>
                <a:cs typeface="Arial"/>
              </a:rPr>
              <a:t>#include </a:t>
            </a:r>
            <a:r>
              <a:rPr sz="3400" spc="-5" dirty="0" smtClean="0">
                <a:latin typeface="Arial"/>
                <a:cs typeface="Arial"/>
              </a:rPr>
              <a:t>&lt;</a:t>
            </a:r>
            <a:r>
              <a:rPr sz="3400" spc="-5" dirty="0" err="1" smtClean="0">
                <a:latin typeface="Arial"/>
                <a:cs typeface="Arial"/>
              </a:rPr>
              <a:t>iostream</a:t>
            </a:r>
            <a:r>
              <a:rPr sz="3400" spc="-5" dirty="0" smtClean="0">
                <a:latin typeface="Arial"/>
                <a:cs typeface="Arial"/>
              </a:rPr>
              <a:t>&gt;  </a:t>
            </a:r>
            <a:r>
              <a:rPr sz="3400" dirty="0" smtClean="0">
                <a:latin typeface="Arial"/>
                <a:cs typeface="Arial"/>
              </a:rPr>
              <a:t>using namespace</a:t>
            </a:r>
            <a:r>
              <a:rPr sz="3400" spc="-85" dirty="0" smtClean="0">
                <a:latin typeface="Arial"/>
                <a:cs typeface="Arial"/>
              </a:rPr>
              <a:t> </a:t>
            </a:r>
            <a:r>
              <a:rPr sz="3400" spc="-5" dirty="0" err="1" smtClean="0">
                <a:latin typeface="Arial"/>
                <a:cs typeface="Arial"/>
              </a:rPr>
              <a:t>std</a:t>
            </a:r>
            <a:r>
              <a:rPr sz="3400" spc="-5" dirty="0" smtClean="0">
                <a:latin typeface="Arial"/>
                <a:cs typeface="Arial"/>
              </a:rPr>
              <a:t>;</a:t>
            </a:r>
            <a:endParaRPr sz="3400" dirty="0" smtClean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00" dirty="0" err="1" smtClean="0">
                <a:latin typeface="Arial"/>
                <a:cs typeface="Arial"/>
              </a:rPr>
              <a:t>int</a:t>
            </a:r>
            <a:r>
              <a:rPr sz="3400" dirty="0" smtClean="0">
                <a:latin typeface="Arial"/>
                <a:cs typeface="Arial"/>
              </a:rPr>
              <a:t> main()</a:t>
            </a:r>
            <a:r>
              <a:rPr sz="3400" spc="-110" dirty="0" smtClean="0">
                <a:latin typeface="Arial"/>
                <a:cs typeface="Arial"/>
              </a:rPr>
              <a:t> </a:t>
            </a:r>
            <a:r>
              <a:rPr sz="3400" dirty="0" smtClean="0">
                <a:latin typeface="Arial"/>
                <a:cs typeface="Arial"/>
              </a:rPr>
              <a:t>{</a:t>
            </a:r>
          </a:p>
          <a:p>
            <a:pPr marL="499745">
              <a:lnSpc>
                <a:spcPct val="100000"/>
              </a:lnSpc>
              <a:spcBef>
                <a:spcPts val="920"/>
              </a:spcBef>
            </a:pPr>
            <a:r>
              <a:rPr sz="3400" dirty="0" err="1" smtClean="0">
                <a:latin typeface="Arial"/>
                <a:cs typeface="Arial"/>
              </a:rPr>
              <a:t>int</a:t>
            </a:r>
            <a:r>
              <a:rPr sz="3400" spc="-105" dirty="0" smtClean="0">
                <a:latin typeface="Arial"/>
                <a:cs typeface="Arial"/>
              </a:rPr>
              <a:t> </a:t>
            </a:r>
            <a:r>
              <a:rPr sz="3400" dirty="0" smtClean="0">
                <a:latin typeface="Arial"/>
                <a:cs typeface="Arial"/>
              </a:rPr>
              <a:t>number;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 spc="-5" dirty="0" smtClean="0">
              <a:latin typeface="Arial"/>
              <a:cs typeface="Arial"/>
            </a:endParaRPr>
          </a:p>
          <a:p>
            <a:pPr marL="499745" marR="5281295">
              <a:lnSpc>
                <a:spcPct val="120100"/>
              </a:lnSpc>
            </a:pPr>
            <a:r>
              <a:rPr sz="3400" dirty="0" err="1" smtClean="0">
                <a:latin typeface="Arial"/>
                <a:cs typeface="Arial"/>
              </a:rPr>
              <a:t>cout</a:t>
            </a:r>
            <a:r>
              <a:rPr sz="3400" dirty="0" smtClean="0">
                <a:latin typeface="Arial"/>
                <a:cs typeface="Arial"/>
              </a:rPr>
              <a:t> &lt;&lt; </a:t>
            </a:r>
            <a:r>
              <a:rPr sz="3400" spc="-5" dirty="0" smtClean="0">
                <a:latin typeface="Arial"/>
                <a:cs typeface="Arial"/>
              </a:rPr>
              <a:t>"Enter </a:t>
            </a:r>
            <a:r>
              <a:rPr sz="3400" dirty="0" smtClean="0">
                <a:latin typeface="Arial"/>
                <a:cs typeface="Arial"/>
              </a:rPr>
              <a:t>a decimal number:</a:t>
            </a:r>
            <a:r>
              <a:rPr sz="3400" spc="-90" dirty="0" smtClean="0">
                <a:latin typeface="Arial"/>
                <a:cs typeface="Arial"/>
              </a:rPr>
              <a:t> </a:t>
            </a:r>
            <a:r>
              <a:rPr sz="3400" dirty="0" smtClean="0">
                <a:latin typeface="Arial"/>
                <a:cs typeface="Arial"/>
              </a:rPr>
              <a:t>";  </a:t>
            </a:r>
            <a:r>
              <a:rPr sz="3400" dirty="0" err="1" smtClean="0">
                <a:latin typeface="Arial"/>
                <a:cs typeface="Arial"/>
              </a:rPr>
              <a:t>cin</a:t>
            </a:r>
            <a:r>
              <a:rPr sz="3400" dirty="0" smtClean="0">
                <a:latin typeface="Arial"/>
                <a:cs typeface="Arial"/>
              </a:rPr>
              <a:t> &gt;&gt;</a:t>
            </a:r>
            <a:r>
              <a:rPr sz="3400" spc="-105" dirty="0" smtClean="0">
                <a:latin typeface="Arial"/>
                <a:cs typeface="Arial"/>
              </a:rPr>
              <a:t> </a:t>
            </a:r>
            <a:r>
              <a:rPr sz="3400" dirty="0" smtClean="0">
                <a:latin typeface="Arial"/>
                <a:cs typeface="Arial"/>
              </a:rPr>
              <a:t>number;</a:t>
            </a:r>
          </a:p>
          <a:p>
            <a:pPr marL="499745">
              <a:lnSpc>
                <a:spcPct val="100000"/>
              </a:lnSpc>
              <a:spcBef>
                <a:spcPts val="920"/>
              </a:spcBef>
            </a:pPr>
            <a:r>
              <a:rPr sz="3400" dirty="0" err="1" smtClean="0">
                <a:latin typeface="Arial"/>
                <a:cs typeface="Arial"/>
              </a:rPr>
              <a:t>cout</a:t>
            </a:r>
            <a:r>
              <a:rPr sz="3400" dirty="0" smtClean="0">
                <a:latin typeface="Arial"/>
                <a:cs typeface="Arial"/>
              </a:rPr>
              <a:t> &lt;&lt; </a:t>
            </a:r>
            <a:r>
              <a:rPr sz="3400" spc="-5" dirty="0" smtClean="0">
                <a:latin typeface="Arial"/>
                <a:cs typeface="Arial"/>
              </a:rPr>
              <a:t>"The </a:t>
            </a:r>
            <a:r>
              <a:rPr sz="3400" dirty="0" smtClean="0">
                <a:latin typeface="Arial"/>
                <a:cs typeface="Arial"/>
              </a:rPr>
              <a:t>number you </a:t>
            </a:r>
            <a:r>
              <a:rPr sz="3400" spc="-5" dirty="0" smtClean="0">
                <a:latin typeface="Arial"/>
                <a:cs typeface="Arial"/>
              </a:rPr>
              <a:t>entered </a:t>
            </a:r>
            <a:r>
              <a:rPr sz="3400" dirty="0" smtClean="0">
                <a:latin typeface="Arial"/>
                <a:cs typeface="Arial"/>
              </a:rPr>
              <a:t>is " &lt;&lt; number &lt;&lt;"." &lt;&lt;</a:t>
            </a:r>
            <a:r>
              <a:rPr sz="3400" spc="-80" dirty="0" smtClean="0">
                <a:latin typeface="Arial"/>
                <a:cs typeface="Arial"/>
              </a:rPr>
              <a:t> </a:t>
            </a:r>
            <a:r>
              <a:rPr sz="3400" dirty="0" err="1" smtClean="0">
                <a:latin typeface="Arial"/>
                <a:cs typeface="Arial"/>
              </a:rPr>
              <a:t>endl</a:t>
            </a:r>
            <a:r>
              <a:rPr sz="3400" dirty="0" smtClean="0">
                <a:latin typeface="Arial"/>
                <a:cs typeface="Arial"/>
              </a:rPr>
              <a:t>;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 spc="-5" dirty="0" smtClean="0">
              <a:latin typeface="Arial"/>
              <a:cs typeface="Arial"/>
            </a:endParaRPr>
          </a:p>
          <a:p>
            <a:pPr marL="499745">
              <a:lnSpc>
                <a:spcPct val="100000"/>
              </a:lnSpc>
            </a:pPr>
            <a:r>
              <a:rPr sz="3400" spc="-5" dirty="0" smtClean="0">
                <a:latin typeface="Arial"/>
                <a:cs typeface="Arial"/>
              </a:rPr>
              <a:t>return</a:t>
            </a:r>
            <a:r>
              <a:rPr sz="3400" spc="-75" dirty="0" smtClean="0">
                <a:latin typeface="Arial"/>
                <a:cs typeface="Arial"/>
              </a:rPr>
              <a:t> </a:t>
            </a:r>
            <a:r>
              <a:rPr sz="3400" dirty="0" smtClean="0">
                <a:latin typeface="Arial"/>
                <a:cs typeface="Arial"/>
              </a:rPr>
              <a:t>0;</a:t>
            </a: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400" dirty="0" smtClean="0">
                <a:latin typeface="Arial"/>
                <a:cs typeface="Arial"/>
              </a:rPr>
              <a:t>}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0" y="774700"/>
            <a:ext cx="130048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spc="-5" dirty="0">
                <a:cs typeface="Arial"/>
              </a:rPr>
              <a:t>Read input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115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2600" y="774700"/>
            <a:ext cx="8737600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97710" algn="l"/>
              </a:tabLst>
            </a:pPr>
            <a:r>
              <a:rPr dirty="0"/>
              <a:t>The	C</a:t>
            </a:r>
            <a:r>
              <a:rPr spc="-70" dirty="0"/>
              <a:t> </a:t>
            </a:r>
            <a:r>
              <a:rPr spc="-5" dirty="0"/>
              <a:t>Language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6038" y="2618740"/>
            <a:ext cx="11186161" cy="6144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060" indent="-340360">
              <a:lnSpc>
                <a:spcPct val="100000"/>
              </a:lnSpc>
              <a:buFont typeface="Arial"/>
              <a:buChar char="•"/>
              <a:tabLst>
                <a:tab pos="353060" algn="l"/>
              </a:tabLst>
            </a:pPr>
            <a:r>
              <a:rPr sz="3800" b="1" spc="-5" dirty="0">
                <a:latin typeface="Arial"/>
                <a:cs typeface="Arial"/>
              </a:rPr>
              <a:t>Strengths</a:t>
            </a:r>
            <a:endParaRPr sz="3800" dirty="0">
              <a:latin typeface="Arial"/>
              <a:cs typeface="Arial"/>
            </a:endParaRPr>
          </a:p>
          <a:p>
            <a:pPr marL="924560" lvl="1" indent="-355600">
              <a:lnSpc>
                <a:spcPct val="100000"/>
              </a:lnSpc>
              <a:spcBef>
                <a:spcPts val="2140"/>
              </a:spcBef>
              <a:buSzPct val="170588"/>
              <a:buChar char="•"/>
              <a:tabLst>
                <a:tab pos="924560" algn="l"/>
              </a:tabLst>
            </a:pPr>
            <a:r>
              <a:rPr sz="3400" spc="10" dirty="0">
                <a:latin typeface="Gill Sans MT"/>
                <a:cs typeface="Gill Sans MT"/>
              </a:rPr>
              <a:t>Efficient</a:t>
            </a:r>
            <a:r>
              <a:rPr sz="3400" spc="-55" dirty="0">
                <a:latin typeface="Gill Sans MT"/>
                <a:cs typeface="Gill Sans MT"/>
              </a:rPr>
              <a:t> </a:t>
            </a:r>
            <a:r>
              <a:rPr sz="3400" spc="-15" dirty="0">
                <a:latin typeface="Gill Sans MT"/>
                <a:cs typeface="Gill Sans MT"/>
              </a:rPr>
              <a:t>programs</a:t>
            </a:r>
            <a:endParaRPr sz="3400" dirty="0">
              <a:latin typeface="Gill Sans MT"/>
              <a:cs typeface="Gill Sans MT"/>
            </a:endParaRPr>
          </a:p>
          <a:p>
            <a:pPr marL="924560" lvl="1" indent="-355600">
              <a:lnSpc>
                <a:spcPct val="100000"/>
              </a:lnSpc>
              <a:spcBef>
                <a:spcPts val="2120"/>
              </a:spcBef>
              <a:buSzPct val="170588"/>
              <a:buChar char="•"/>
              <a:tabLst>
                <a:tab pos="924560" algn="l"/>
              </a:tabLst>
            </a:pPr>
            <a:r>
              <a:rPr sz="3400" spc="-15" dirty="0">
                <a:latin typeface="Gill Sans MT"/>
                <a:cs typeface="Gill Sans MT"/>
              </a:rPr>
              <a:t>Direct </a:t>
            </a:r>
            <a:r>
              <a:rPr sz="3400" dirty="0">
                <a:latin typeface="Gill Sans MT"/>
                <a:cs typeface="Gill Sans MT"/>
              </a:rPr>
              <a:t>access to </a:t>
            </a:r>
            <a:r>
              <a:rPr sz="3400" spc="5" dirty="0">
                <a:latin typeface="Gill Sans MT"/>
                <a:cs typeface="Gill Sans MT"/>
              </a:rPr>
              <a:t>machine, </a:t>
            </a:r>
            <a:r>
              <a:rPr sz="3400" spc="-5" dirty="0">
                <a:latin typeface="Gill Sans MT"/>
                <a:cs typeface="Gill Sans MT"/>
              </a:rPr>
              <a:t>suitable </a:t>
            </a:r>
            <a:r>
              <a:rPr sz="3400" spc="-15" dirty="0">
                <a:latin typeface="Gill Sans MT"/>
                <a:cs typeface="Gill Sans MT"/>
              </a:rPr>
              <a:t>for </a:t>
            </a:r>
            <a:r>
              <a:rPr sz="3400" spc="-5" dirty="0">
                <a:latin typeface="Gill Sans MT"/>
                <a:cs typeface="Gill Sans MT"/>
              </a:rPr>
              <a:t>OS </a:t>
            </a:r>
            <a:r>
              <a:rPr sz="3400" dirty="0">
                <a:latin typeface="Gill Sans MT"/>
                <a:cs typeface="Gill Sans MT"/>
              </a:rPr>
              <a:t>and</a:t>
            </a:r>
            <a:r>
              <a:rPr sz="3400" spc="-340" dirty="0">
                <a:latin typeface="Gill Sans MT"/>
                <a:cs typeface="Gill Sans MT"/>
              </a:rPr>
              <a:t> </a:t>
            </a:r>
            <a:r>
              <a:rPr sz="3400" dirty="0">
                <a:latin typeface="Gill Sans MT"/>
                <a:cs typeface="Gill Sans MT"/>
              </a:rPr>
              <a:t>ES</a:t>
            </a:r>
          </a:p>
          <a:p>
            <a:pPr marL="924560" lvl="1" indent="-355600">
              <a:lnSpc>
                <a:spcPct val="100000"/>
              </a:lnSpc>
              <a:spcBef>
                <a:spcPts val="2120"/>
              </a:spcBef>
              <a:buSzPct val="170588"/>
              <a:buChar char="•"/>
              <a:tabLst>
                <a:tab pos="924560" algn="l"/>
              </a:tabLst>
            </a:pPr>
            <a:r>
              <a:rPr sz="3400" spc="-5" dirty="0">
                <a:latin typeface="Gill Sans MT"/>
                <a:cs typeface="Gill Sans MT"/>
              </a:rPr>
              <a:t>Flexible</a:t>
            </a:r>
            <a:endParaRPr sz="3400" dirty="0">
              <a:latin typeface="Gill Sans MT"/>
              <a:cs typeface="Gill Sans MT"/>
            </a:endParaRPr>
          </a:p>
          <a:p>
            <a:pPr marL="353060" indent="-340360">
              <a:lnSpc>
                <a:spcPct val="100000"/>
              </a:lnSpc>
              <a:spcBef>
                <a:spcPts val="2020"/>
              </a:spcBef>
              <a:buFont typeface="Arial"/>
              <a:buChar char="•"/>
              <a:tabLst>
                <a:tab pos="353060" algn="l"/>
              </a:tabLst>
            </a:pPr>
            <a:r>
              <a:rPr sz="3800" b="1" spc="-15" dirty="0">
                <a:latin typeface="Arial"/>
                <a:cs typeface="Arial"/>
              </a:rPr>
              <a:t>Weakness</a:t>
            </a:r>
            <a:endParaRPr sz="3800" dirty="0">
              <a:latin typeface="Arial"/>
              <a:cs typeface="Arial"/>
            </a:endParaRPr>
          </a:p>
          <a:p>
            <a:pPr marL="924560" lvl="1" indent="-355600">
              <a:lnSpc>
                <a:spcPct val="100000"/>
              </a:lnSpc>
              <a:spcBef>
                <a:spcPts val="2140"/>
              </a:spcBef>
              <a:buSzPct val="170588"/>
              <a:buChar char="•"/>
              <a:tabLst>
                <a:tab pos="924560" algn="l"/>
              </a:tabLst>
            </a:pPr>
            <a:r>
              <a:rPr sz="3400" spc="5" dirty="0">
                <a:latin typeface="Gill Sans MT"/>
                <a:cs typeface="Gill Sans MT"/>
              </a:rPr>
              <a:t>Insufficient </a:t>
            </a:r>
            <a:r>
              <a:rPr sz="3400" dirty="0">
                <a:latin typeface="Gill Sans MT"/>
                <a:cs typeface="Gill Sans MT"/>
              </a:rPr>
              <a:t>type</a:t>
            </a:r>
            <a:r>
              <a:rPr sz="3400" spc="-30" dirty="0">
                <a:latin typeface="Gill Sans MT"/>
                <a:cs typeface="Gill Sans MT"/>
              </a:rPr>
              <a:t> </a:t>
            </a:r>
            <a:r>
              <a:rPr sz="3400" spc="-5" dirty="0">
                <a:latin typeface="Gill Sans MT"/>
                <a:cs typeface="Gill Sans MT"/>
              </a:rPr>
              <a:t>checking</a:t>
            </a:r>
            <a:endParaRPr sz="3400" dirty="0">
              <a:latin typeface="Gill Sans MT"/>
              <a:cs typeface="Gill Sans MT"/>
            </a:endParaRPr>
          </a:p>
          <a:p>
            <a:pPr marL="924560" lvl="1" indent="-355600">
              <a:lnSpc>
                <a:spcPct val="100000"/>
              </a:lnSpc>
              <a:spcBef>
                <a:spcPts val="2120"/>
              </a:spcBef>
              <a:buSzPct val="170588"/>
              <a:buChar char="•"/>
              <a:tabLst>
                <a:tab pos="924560" algn="l"/>
              </a:tabLst>
            </a:pPr>
            <a:r>
              <a:rPr sz="3400" spc="-25" dirty="0">
                <a:latin typeface="Gill Sans MT"/>
                <a:cs typeface="Gill Sans MT"/>
              </a:rPr>
              <a:t>Poor </a:t>
            </a:r>
            <a:r>
              <a:rPr sz="3400" spc="5" dirty="0">
                <a:latin typeface="Gill Sans MT"/>
                <a:cs typeface="Gill Sans MT"/>
              </a:rPr>
              <a:t>support </a:t>
            </a:r>
            <a:r>
              <a:rPr sz="3400" spc="-15" dirty="0">
                <a:latin typeface="Gill Sans MT"/>
                <a:cs typeface="Gill Sans MT"/>
              </a:rPr>
              <a:t>for</a:t>
            </a:r>
            <a:r>
              <a:rPr sz="3400" spc="-25" dirty="0">
                <a:latin typeface="Gill Sans MT"/>
                <a:cs typeface="Gill Sans MT"/>
              </a:rPr>
              <a:t> </a:t>
            </a:r>
            <a:r>
              <a:rPr sz="3400" spc="-5" dirty="0">
                <a:latin typeface="Gill Sans MT"/>
                <a:cs typeface="Gill Sans MT"/>
              </a:rPr>
              <a:t>programming-in-the-large</a:t>
            </a:r>
            <a:endParaRPr sz="3400" dirty="0">
              <a:latin typeface="Gill Sans MT"/>
              <a:cs typeface="Gill Sans MT"/>
            </a:endParaRPr>
          </a:p>
          <a:p>
            <a:pPr marL="924560" lvl="1" indent="-355600">
              <a:lnSpc>
                <a:spcPct val="100000"/>
              </a:lnSpc>
              <a:spcBef>
                <a:spcPts val="2120"/>
              </a:spcBef>
              <a:buSzPct val="170588"/>
              <a:buChar char="•"/>
              <a:tabLst>
                <a:tab pos="924560" algn="l"/>
              </a:tabLst>
            </a:pPr>
            <a:r>
              <a:rPr sz="3400" spc="-10" dirty="0">
                <a:latin typeface="Gill Sans MT"/>
                <a:cs typeface="Gill Sans MT"/>
              </a:rPr>
              <a:t>Procedure-oriented</a:t>
            </a:r>
            <a:r>
              <a:rPr sz="3400" spc="-65" dirty="0">
                <a:latin typeface="Gill Sans MT"/>
                <a:cs typeface="Gill Sans MT"/>
              </a:rPr>
              <a:t> </a:t>
            </a:r>
            <a:r>
              <a:rPr sz="3400" spc="-10" dirty="0">
                <a:latin typeface="Gill Sans MT"/>
                <a:cs typeface="Gill Sans MT"/>
              </a:rPr>
              <a:t>programming</a:t>
            </a:r>
            <a:endParaRPr sz="34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0583" y="2362200"/>
            <a:ext cx="11303635" cy="1485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60" marR="5080" indent="-276860">
              <a:lnSpc>
                <a:spcPts val="3479"/>
              </a:lnSpc>
              <a:buChar char="•"/>
              <a:tabLst>
                <a:tab pos="289560" algn="l"/>
              </a:tabLst>
            </a:pPr>
            <a:r>
              <a:rPr sz="3400" dirty="0">
                <a:latin typeface="Gill Sans Std" panose="020B0502020104020203" pitchFamily="34" charset="0"/>
                <a:cs typeface="Gill Sans MT"/>
              </a:rPr>
              <a:t>C++ </a:t>
            </a:r>
            <a:r>
              <a:rPr sz="3400" spc="-5" dirty="0">
                <a:latin typeface="Gill Sans Std" panose="020B0502020104020203" pitchFamily="34" charset="0"/>
                <a:cs typeface="Gill Sans MT"/>
              </a:rPr>
              <a:t>was </a:t>
            </a:r>
            <a:r>
              <a:rPr sz="3400" spc="20" dirty="0">
                <a:latin typeface="Gill Sans Std" panose="020B0502020104020203" pitchFamily="34" charset="0"/>
                <a:cs typeface="Gill Sans MT"/>
              </a:rPr>
              <a:t>first </a:t>
            </a:r>
            <a:r>
              <a:rPr sz="3400" spc="-5" dirty="0">
                <a:latin typeface="Gill Sans Std" panose="020B0502020104020203" pitchFamily="34" charset="0"/>
                <a:cs typeface="Gill Sans MT"/>
              </a:rPr>
              <a:t>designed </a:t>
            </a:r>
            <a:r>
              <a:rPr sz="3400" dirty="0">
                <a:latin typeface="Gill Sans Std" panose="020B0502020104020203" pitchFamily="34" charset="0"/>
                <a:cs typeface="Gill Sans MT"/>
              </a:rPr>
              <a:t>and </a:t>
            </a:r>
            <a:r>
              <a:rPr sz="3400" spc="-5" dirty="0">
                <a:latin typeface="Gill Sans Std" panose="020B0502020104020203" pitchFamily="34" charset="0"/>
                <a:cs typeface="Gill Sans MT"/>
              </a:rPr>
              <a:t>implemented </a:t>
            </a:r>
            <a:r>
              <a:rPr sz="3400" spc="-20" dirty="0">
                <a:latin typeface="Gill Sans Std" panose="020B0502020104020203" pitchFamily="34" charset="0"/>
                <a:cs typeface="Gill Sans MT"/>
              </a:rPr>
              <a:t>by </a:t>
            </a:r>
            <a:r>
              <a:rPr sz="3400" spc="-5" dirty="0">
                <a:latin typeface="Gill Sans Std" panose="020B0502020104020203" pitchFamily="34" charset="0"/>
                <a:cs typeface="Gill Sans MT"/>
              </a:rPr>
              <a:t>Bjarne </a:t>
            </a:r>
            <a:r>
              <a:rPr sz="3400" spc="-20" dirty="0">
                <a:latin typeface="Gill Sans Std" panose="020B0502020104020203" pitchFamily="34" charset="0"/>
                <a:cs typeface="Gill Sans MT"/>
              </a:rPr>
              <a:t>Stroustrup,  </a:t>
            </a:r>
            <a:r>
              <a:rPr sz="3400" spc="-155" dirty="0">
                <a:latin typeface="Gill Sans Std" panose="020B0502020104020203" pitchFamily="34" charset="0"/>
                <a:cs typeface="Gill Sans MT"/>
              </a:rPr>
              <a:t>AT&amp;T</a:t>
            </a:r>
            <a:r>
              <a:rPr lang="en-US" sz="3400" spc="-155" dirty="0">
                <a:latin typeface="Gill Sans Std" panose="020B0502020104020203" pitchFamily="34" charset="0"/>
                <a:cs typeface="Gill Sans MT"/>
              </a:rPr>
              <a:t>, </a:t>
            </a:r>
            <a:r>
              <a:rPr sz="3400" spc="-10" dirty="0">
                <a:latin typeface="Gill Sans Std" panose="020B0502020104020203" pitchFamily="34" charset="0"/>
                <a:cs typeface="Gill Sans MT"/>
              </a:rPr>
              <a:t>early</a:t>
            </a:r>
            <a:r>
              <a:rPr sz="3400" spc="-24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400" spc="-50" dirty="0">
                <a:latin typeface="Gill Sans Std" panose="020B0502020104020203" pitchFamily="34" charset="0"/>
                <a:cs typeface="Gill Sans MT"/>
              </a:rPr>
              <a:t>1980’s</a:t>
            </a:r>
            <a:endParaRPr sz="3400" dirty="0">
              <a:latin typeface="Gill Sans Std" panose="020B0502020104020203" pitchFamily="34" charset="0"/>
              <a:cs typeface="Gill Sans MT"/>
            </a:endParaRPr>
          </a:p>
          <a:p>
            <a:pPr marL="289560" indent="-276860">
              <a:lnSpc>
                <a:spcPct val="100000"/>
              </a:lnSpc>
              <a:spcBef>
                <a:spcPts val="500"/>
              </a:spcBef>
              <a:buChar char="•"/>
              <a:tabLst>
                <a:tab pos="289560" algn="l"/>
              </a:tabLst>
            </a:pPr>
            <a:r>
              <a:rPr lang="en-US" sz="3400" spc="-10" dirty="0">
                <a:latin typeface="Gill Sans Std" panose="020B0502020104020203" pitchFamily="34" charset="0"/>
                <a:cs typeface="Gill Sans MT"/>
              </a:rPr>
              <a:t>http://www.stroustrup.com/</a:t>
            </a:r>
            <a:endParaRPr sz="3400" dirty="0">
              <a:latin typeface="Gill Sans Std" panose="020B0502020104020203" pitchFamily="34" charset="0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2400" y="3894214"/>
            <a:ext cx="7620000" cy="5549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Gill Sans Std" panose="020B0502020104020203" pitchFamily="34" charset="0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774700"/>
            <a:ext cx="130048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spc="-5" dirty="0"/>
              <a:t>Bjarne</a:t>
            </a:r>
            <a:r>
              <a:rPr lang="en-US" altLang="zh-CN" spc="-45" dirty="0"/>
              <a:t> </a:t>
            </a:r>
            <a:r>
              <a:rPr lang="en-US" altLang="zh-CN" spc="-25" dirty="0"/>
              <a:t>Stroustrup</a:t>
            </a:r>
            <a:endParaRPr lang="en-US" kern="0" dirty="0"/>
          </a:p>
        </p:txBody>
      </p:sp>
      <p:pic>
        <p:nvPicPr>
          <p:cNvPr id="2" name="pronounc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17200" y="126523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3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5000" y="0"/>
            <a:ext cx="7289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3088665"/>
            <a:ext cx="4978400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marR="5080" indent="-314960">
              <a:lnSpc>
                <a:spcPts val="4380"/>
              </a:lnSpc>
              <a:buChar char="•"/>
              <a:tabLst>
                <a:tab pos="327660" algn="l"/>
                <a:tab pos="1708150" algn="l"/>
                <a:tab pos="3491229" algn="l"/>
              </a:tabLst>
            </a:pPr>
            <a:r>
              <a:rPr sz="3800" spc="-5" dirty="0"/>
              <a:t>Oct. </a:t>
            </a:r>
            <a:r>
              <a:rPr sz="3800" dirty="0"/>
              <a:t>2002,</a:t>
            </a:r>
            <a:r>
              <a:rPr sz="3800" spc="-844" dirty="0"/>
              <a:t> </a:t>
            </a:r>
            <a:r>
              <a:rPr lang="en-US" sz="3800" spc="-844" dirty="0"/>
              <a:t> </a:t>
            </a:r>
            <a:r>
              <a:rPr sz="3800" spc="-10" dirty="0"/>
              <a:t>Stroustrup  </a:t>
            </a:r>
            <a:r>
              <a:rPr sz="3800" spc="-5" dirty="0"/>
              <a:t>visited</a:t>
            </a:r>
            <a:r>
              <a:rPr lang="en-US" sz="3800" spc="-5" dirty="0"/>
              <a:t> </a:t>
            </a:r>
            <a:r>
              <a:rPr sz="3800" spc="-5" dirty="0"/>
              <a:t>Zhejiang</a:t>
            </a:r>
            <a:r>
              <a:rPr lang="en-US" sz="3800" spc="-5" dirty="0"/>
              <a:t> </a:t>
            </a:r>
            <a:r>
              <a:rPr sz="3800" spc="-50" dirty="0"/>
              <a:t>Univ.</a:t>
            </a:r>
            <a:endParaRPr sz="3800" dirty="0"/>
          </a:p>
        </p:txBody>
      </p:sp>
    </p:spTree>
    <p:extLst>
      <p:ext uri="{BB962C8B-B14F-4D97-AF65-F5344CB8AC3E}">
        <p14:creationId xmlns:p14="http://schemas.microsoft.com/office/powerpoint/2010/main" val="31479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7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56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35900" y="9004300"/>
            <a:ext cx="444754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Gill Sans Std" panose="020B0502020104020203" pitchFamily="34" charset="0"/>
                <a:cs typeface="Arial"/>
              </a:rPr>
              <a:t>Stroustrup visited </a:t>
            </a:r>
            <a:r>
              <a:rPr lang="en-US" sz="2400" dirty="0">
                <a:latin typeface="Gill Sans Std" panose="020B0502020104020203" pitchFamily="34" charset="0"/>
                <a:cs typeface="Arial"/>
              </a:rPr>
              <a:t>zju </a:t>
            </a:r>
            <a:r>
              <a:rPr sz="2400" dirty="0">
                <a:latin typeface="Gill Sans Std" panose="020B0502020104020203" pitchFamily="34" charset="0"/>
                <a:cs typeface="Arial"/>
              </a:rPr>
              <a:t>in</a:t>
            </a:r>
            <a:r>
              <a:rPr sz="2400" spc="-100" dirty="0">
                <a:latin typeface="Gill Sans Std" panose="020B0502020104020203" pitchFamily="34" charset="0"/>
                <a:cs typeface="Arial"/>
              </a:rPr>
              <a:t> </a:t>
            </a:r>
            <a:r>
              <a:rPr sz="2400" dirty="0">
                <a:latin typeface="Gill Sans Std" panose="020B0502020104020203" pitchFamily="34" charset="0"/>
                <a:cs typeface="Arial"/>
              </a:rPr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110206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338831-9A63-A844-86DC-A5205BF967CD}"/>
              </a:ext>
            </a:extLst>
          </p:cNvPr>
          <p:cNvSpPr/>
          <p:nvPr/>
        </p:nvSpPr>
        <p:spPr>
          <a:xfrm>
            <a:off x="1562586" y="7029271"/>
            <a:ext cx="9879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Gill Sans" panose="020B0502020104020203" pitchFamily="34" charset="-79"/>
                <a:ea typeface="Heiti TC Medium" pitchFamily="2" charset="-128"/>
                <a:cs typeface="Gill Sans" panose="020B0502020104020203" pitchFamily="34" charset="-79"/>
              </a:rPr>
              <a:t>C++ </a:t>
            </a:r>
            <a:r>
              <a:rPr lang="zh-CN" altLang="en-US" sz="3600" dirty="0">
                <a:latin typeface="Gill Sans" panose="020B0502020104020203" pitchFamily="34" charset="-79"/>
                <a:ea typeface="Heiti TC Medium" pitchFamily="2" charset="-128"/>
                <a:cs typeface="Gill Sans" panose="020B0502020104020203" pitchFamily="34" charset="-79"/>
              </a:rPr>
              <a:t>之父：爱吃辣子鸡，</a:t>
            </a:r>
            <a:r>
              <a:rPr lang="en-US" sz="3600" dirty="0">
                <a:latin typeface="Gill Sans" panose="020B0502020104020203" pitchFamily="34" charset="-79"/>
                <a:ea typeface="Heiti TC Medium" pitchFamily="2" charset="-128"/>
                <a:cs typeface="Gill Sans" panose="020B0502020104020203" pitchFamily="34" charset="-79"/>
              </a:rPr>
              <a:t>C++20 </a:t>
            </a:r>
            <a:r>
              <a:rPr lang="zh-CN" altLang="en-US" sz="3600" dirty="0">
                <a:latin typeface="Gill Sans" panose="020B0502020104020203" pitchFamily="34" charset="-79"/>
                <a:ea typeface="Heiti TC Medium" pitchFamily="2" charset="-128"/>
                <a:cs typeface="Gill Sans" panose="020B0502020104020203" pitchFamily="34" charset="-79"/>
              </a:rPr>
              <a:t>会非常出色</a:t>
            </a:r>
            <a:endParaRPr lang="en-US" sz="3600" dirty="0">
              <a:latin typeface="Gill Sans" panose="020B0502020104020203" pitchFamily="34" charset="-79"/>
              <a:ea typeface="Heiti TC Medium" pitchFamily="2" charset="-128"/>
              <a:cs typeface="Gill Sans" panose="020B0502020104020203" pitchFamily="34" charset="-79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sz="3600" dirty="0">
                <a:latin typeface="Gill Sans" panose="020B0502020104020203" pitchFamily="34" charset="-79"/>
                <a:ea typeface="Heiti TC Medium" pitchFamily="2" charset="-128"/>
                <a:cs typeface="Gill Sans" panose="020B0502020104020203" pitchFamily="34" charset="-79"/>
                <a:hlinkClick r:id="rId3"/>
              </a:rPr>
              <a:t>https://www.infoq.cn/article/rv3SX2V8rtRaJj9B17xZ</a:t>
            </a:r>
            <a:endParaRPr lang="en-CN" sz="3600" dirty="0">
              <a:latin typeface="Gill Sans" panose="020B0502020104020203" pitchFamily="34" charset="-79"/>
              <a:ea typeface="Heiti TC Medium" pitchFamily="2" charset="-128"/>
              <a:cs typeface="Gill Sans" panose="020B05020201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A99F3-9303-BA4C-9C07-B5288478A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0" y="838200"/>
            <a:ext cx="7620000" cy="578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200" y="774700"/>
            <a:ext cx="5867400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Buzz</a:t>
            </a:r>
            <a:r>
              <a:rPr spc="-170" dirty="0"/>
              <a:t>w</a:t>
            </a:r>
            <a:r>
              <a:rPr dirty="0"/>
              <a:t>o</a:t>
            </a:r>
            <a:r>
              <a:rPr spc="-130" dirty="0"/>
              <a:t>r</a:t>
            </a:r>
            <a:r>
              <a:rPr dirty="0"/>
              <a:t>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83200" y="5943600"/>
            <a:ext cx="2000250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dirty="0">
                <a:latin typeface="Trebuchet MS"/>
                <a:cs typeface="Trebuchet MS"/>
              </a:rPr>
              <a:t>template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17833" y="3145919"/>
            <a:ext cx="4580448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800" spc="-5" dirty="0" smtClean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3800" spc="-5" dirty="0" smtClean="0">
                <a:solidFill>
                  <a:srgbClr val="FF0000"/>
                </a:solidFill>
                <a:latin typeface="Trebuchet MS"/>
                <a:cs typeface="Trebuchet MS"/>
              </a:rPr>
              <a:t>ncapsulation</a:t>
            </a:r>
            <a:r>
              <a:rPr lang="en-US" altLang="zh-CN" sz="3800" spc="-5" dirty="0" smtClean="0">
                <a:solidFill>
                  <a:srgbClr val="FF0000"/>
                </a:solidFill>
                <a:latin typeface="Trebuchet MS"/>
                <a:cs typeface="Trebuchet MS"/>
              </a:rPr>
              <a:t> (</a:t>
            </a:r>
            <a:r>
              <a:rPr lang="zh-CN" altLang="en-US" sz="3800" spc="-5" dirty="0">
                <a:solidFill>
                  <a:srgbClr val="FF0000"/>
                </a:solidFill>
                <a:latin typeface="Trebuchet MS"/>
                <a:cs typeface="Trebuchet MS"/>
              </a:rPr>
              <a:t>封装</a:t>
            </a:r>
            <a:r>
              <a:rPr lang="en-US" altLang="zh-CN" sz="3800" spc="-5" dirty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endParaRPr sz="38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0" y="4876800"/>
            <a:ext cx="2806065" cy="1511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0">
              <a:lnSpc>
                <a:spcPct val="100000"/>
              </a:lnSpc>
            </a:pPr>
            <a:r>
              <a:rPr sz="3800" dirty="0">
                <a:latin typeface="Trebuchet MS"/>
                <a:cs typeface="Trebuchet MS"/>
              </a:rPr>
              <a:t>c</a:t>
            </a:r>
            <a:r>
              <a:rPr sz="3800" spc="-5" dirty="0">
                <a:latin typeface="Trebuchet MS"/>
                <a:cs typeface="Trebuchet MS"/>
              </a:rPr>
              <a:t>oupling</a:t>
            </a:r>
            <a:endParaRPr sz="3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</a:pPr>
            <a:r>
              <a:rPr sz="4200" spc="-5" dirty="0">
                <a:latin typeface="Trebuchet MS"/>
                <a:cs typeface="Trebuchet MS"/>
              </a:rPr>
              <a:t>interface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9000" y="5232400"/>
            <a:ext cx="190563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dirty="0">
                <a:latin typeface="Trebuchet MS"/>
                <a:cs typeface="Trebuchet MS"/>
              </a:rPr>
              <a:t>c</a:t>
            </a:r>
            <a:r>
              <a:rPr sz="3800" spc="-5" dirty="0">
                <a:latin typeface="Trebuchet MS"/>
                <a:cs typeface="Trebuchet MS"/>
              </a:rPr>
              <a:t>ohesi</a:t>
            </a:r>
            <a:r>
              <a:rPr sz="3800" dirty="0">
                <a:latin typeface="Trebuchet MS"/>
                <a:cs typeface="Trebuchet MS"/>
              </a:rPr>
              <a:t>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970000" y="8012429"/>
            <a:ext cx="559879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5" dirty="0">
                <a:latin typeface="Trebuchet MS"/>
                <a:cs typeface="Trebuchet MS"/>
              </a:rPr>
              <a:t>polymorphic method</a:t>
            </a:r>
            <a:r>
              <a:rPr sz="3800" spc="-55" dirty="0">
                <a:latin typeface="Trebuchet MS"/>
                <a:cs typeface="Trebuchet MS"/>
              </a:rPr>
              <a:t> </a:t>
            </a:r>
            <a:r>
              <a:rPr sz="3800" dirty="0">
                <a:latin typeface="Trebuchet MS"/>
                <a:cs typeface="Trebuchet MS"/>
              </a:rPr>
              <a:t>calls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77200" y="3214856"/>
            <a:ext cx="386080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800" spc="-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800" spc="-5" dirty="0">
                <a:solidFill>
                  <a:srgbClr val="FF0000"/>
                </a:solidFill>
                <a:latin typeface="Trebuchet MS"/>
                <a:cs typeface="Trebuchet MS"/>
              </a:rPr>
              <a:t>nheritance</a:t>
            </a:r>
            <a:r>
              <a:rPr lang="en-US" sz="3800" spc="-5" dirty="0">
                <a:solidFill>
                  <a:srgbClr val="FF0000"/>
                </a:solidFill>
                <a:latin typeface="Trebuchet MS"/>
                <a:cs typeface="Trebuchet MS"/>
              </a:rPr>
              <a:t>(</a:t>
            </a:r>
            <a:r>
              <a:rPr lang="zh-CN" altLang="en-US" sz="3800" spc="-5" dirty="0">
                <a:solidFill>
                  <a:srgbClr val="FF0000"/>
                </a:solidFill>
                <a:latin typeface="Trebuchet MS"/>
                <a:cs typeface="Trebuchet MS"/>
              </a:rPr>
              <a:t>继承</a:t>
            </a:r>
            <a:r>
              <a:rPr lang="en-US" sz="3800" spc="-5" dirty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endParaRPr sz="38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300" y="6743700"/>
            <a:ext cx="375856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5" dirty="0">
                <a:latin typeface="Trebuchet MS"/>
                <a:cs typeface="Trebuchet MS"/>
              </a:rPr>
              <a:t>mutator</a:t>
            </a:r>
            <a:r>
              <a:rPr sz="3800" spc="-60" dirty="0">
                <a:latin typeface="Trebuchet MS"/>
                <a:cs typeface="Trebuchet MS"/>
              </a:rPr>
              <a:t> </a:t>
            </a:r>
            <a:r>
              <a:rPr sz="3800" spc="-5" dirty="0">
                <a:latin typeface="Trebuchet MS"/>
                <a:cs typeface="Trebuchet MS"/>
              </a:rPr>
              <a:t>methods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2900" y="6642100"/>
            <a:ext cx="379031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5" dirty="0">
                <a:latin typeface="Trebuchet MS"/>
                <a:cs typeface="Trebuchet MS"/>
              </a:rPr>
              <a:t>collection</a:t>
            </a:r>
            <a:r>
              <a:rPr sz="3800" spc="-70" dirty="0">
                <a:latin typeface="Trebuchet MS"/>
                <a:cs typeface="Trebuchet MS"/>
              </a:rPr>
              <a:t> </a:t>
            </a:r>
            <a:r>
              <a:rPr sz="3800" dirty="0">
                <a:latin typeface="Trebuchet MS"/>
                <a:cs typeface="Trebuchet MS"/>
              </a:rPr>
              <a:t>classes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73525" y="7884597"/>
            <a:ext cx="441960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800" spc="-5" dirty="0">
                <a:solidFill>
                  <a:srgbClr val="FF0000"/>
                </a:solidFill>
                <a:latin typeface="Trebuchet MS"/>
                <a:cs typeface="Trebuchet MS"/>
              </a:rPr>
              <a:t>Polymorphism(</a:t>
            </a:r>
            <a:r>
              <a:rPr lang="zh-CN" altLang="en-US" sz="3800" spc="-5" dirty="0">
                <a:solidFill>
                  <a:srgbClr val="FF0000"/>
                </a:solidFill>
                <a:latin typeface="Trebuchet MS"/>
                <a:cs typeface="Trebuchet MS"/>
              </a:rPr>
              <a:t>多态</a:t>
            </a:r>
            <a:r>
              <a:rPr lang="en-US" sz="3800" spc="-5" dirty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endParaRPr sz="38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21000" y="4114800"/>
            <a:ext cx="1891030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dirty="0">
                <a:latin typeface="Trebuchet MS"/>
                <a:cs typeface="Trebuchet MS"/>
              </a:rPr>
              <a:t>ite</a:t>
            </a:r>
            <a:r>
              <a:rPr sz="3800" spc="-5" dirty="0">
                <a:latin typeface="Trebuchet MS"/>
                <a:cs typeface="Trebuchet MS"/>
              </a:rPr>
              <a:t>rator</a:t>
            </a:r>
            <a:r>
              <a:rPr sz="3800" dirty="0">
                <a:latin typeface="Trebuchet MS"/>
                <a:cs typeface="Trebuchet MS"/>
              </a:rPr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898900" y="2298700"/>
            <a:ext cx="596328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5" dirty="0">
                <a:latin typeface="Trebuchet MS"/>
                <a:cs typeface="Trebuchet MS"/>
              </a:rPr>
              <a:t>responsibility-driven</a:t>
            </a:r>
            <a:r>
              <a:rPr sz="3800" spc="10" dirty="0">
                <a:latin typeface="Trebuchet MS"/>
                <a:cs typeface="Trebuchet MS"/>
              </a:rPr>
              <a:t> </a:t>
            </a:r>
            <a:r>
              <a:rPr sz="3800" spc="-5" dirty="0">
                <a:latin typeface="Trebuchet MS"/>
                <a:cs typeface="Trebuchet MS"/>
              </a:rPr>
              <a:t>design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6132830" y="4448750"/>
            <a:ext cx="281940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800" dirty="0">
                <a:latin typeface="Trebuchet MS"/>
                <a:cs typeface="Trebuchet MS"/>
              </a:rPr>
              <a:t>overriding</a:t>
            </a:r>
            <a:endParaRPr sz="3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298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749300"/>
            <a:ext cx="11168380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74470" algn="l"/>
              </a:tabLst>
            </a:pPr>
            <a:r>
              <a:rPr sz="5600" b="1" spc="-5" dirty="0">
                <a:latin typeface="Arial"/>
                <a:cs typeface="Arial"/>
              </a:rPr>
              <a:t>The	Design and Evolution of</a:t>
            </a:r>
            <a:r>
              <a:rPr sz="5600" b="1" spc="-50" dirty="0">
                <a:latin typeface="Arial"/>
                <a:cs typeface="Arial"/>
              </a:rPr>
              <a:t> </a:t>
            </a:r>
            <a:r>
              <a:rPr sz="5600" b="1" dirty="0">
                <a:latin typeface="Arial"/>
                <a:cs typeface="Arial"/>
              </a:rPr>
              <a:t>C++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7000" y="1701800"/>
            <a:ext cx="4838700" cy="716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41800" y="9004300"/>
            <a:ext cx="76898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Bjarne Stroustrup, </a:t>
            </a:r>
            <a:r>
              <a:rPr sz="2400" spc="-15" dirty="0">
                <a:latin typeface="Arial"/>
                <a:cs typeface="Arial"/>
              </a:rPr>
              <a:t>Addison-Wesley, </a:t>
            </a:r>
            <a:r>
              <a:rPr sz="2400" dirty="0">
                <a:latin typeface="Arial"/>
                <a:cs typeface="Arial"/>
              </a:rPr>
              <a:t>ISBN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0-201-54330-3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38555" y="3642359"/>
            <a:ext cx="9859645" cy="3995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 marR="5080" indent="-406400">
              <a:lnSpc>
                <a:spcPts val="4400"/>
              </a:lnSpc>
              <a:buSzPct val="100000"/>
              <a:buChar char="•"/>
              <a:tabLst>
                <a:tab pos="419100" algn="l"/>
                <a:tab pos="6029325" algn="l"/>
              </a:tabLst>
            </a:pPr>
            <a:r>
              <a:rPr sz="3800" dirty="0">
                <a:latin typeface="Gill Sans Std" panose="020B0502020104020203" pitchFamily="34" charset="0"/>
                <a:cs typeface="Gill Sans MT"/>
              </a:rPr>
              <a:t>1978: BS at</a:t>
            </a:r>
            <a:r>
              <a:rPr sz="3800" spc="-38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spc="5" dirty="0">
                <a:latin typeface="Gill Sans Std" panose="020B0502020104020203" pitchFamily="34" charset="0"/>
                <a:cs typeface="Gill Sans MT"/>
              </a:rPr>
              <a:t>Cambridge,</a:t>
            </a:r>
            <a:r>
              <a:rPr sz="3800" spc="-38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dirty="0">
                <a:latin typeface="Gill Sans Std" panose="020B0502020104020203" pitchFamily="34" charset="0"/>
                <a:cs typeface="Gill Sans MT"/>
              </a:rPr>
              <a:t>UK.</a:t>
            </a:r>
            <a:r>
              <a:rPr lang="en-US" sz="3800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spc="-10" dirty="0">
                <a:latin typeface="Gill Sans Std" panose="020B0502020104020203" pitchFamily="34" charset="0"/>
                <a:cs typeface="Gill Sans MT"/>
              </a:rPr>
              <a:t>Simulation</a:t>
            </a:r>
            <a:r>
              <a:rPr sz="3800" spc="-50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spc="-15" dirty="0">
                <a:latin typeface="Gill Sans Std" panose="020B0502020104020203" pitchFamily="34" charset="0"/>
                <a:cs typeface="Gill Sans MT"/>
              </a:rPr>
              <a:t>program </a:t>
            </a:r>
            <a:r>
              <a:rPr sz="3800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spc="-5" dirty="0">
                <a:latin typeface="Gill Sans Std" panose="020B0502020104020203" pitchFamily="34" charset="0"/>
                <a:cs typeface="Gill Sans MT"/>
              </a:rPr>
              <a:t>in</a:t>
            </a:r>
            <a:r>
              <a:rPr sz="3800" spc="-90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i="1" spc="-10" dirty="0">
                <a:latin typeface="Gill Sans Std" panose="020B0502020104020203" pitchFamily="34" charset="0"/>
                <a:cs typeface="Gill Sans MT"/>
              </a:rPr>
              <a:t>Simula</a:t>
            </a:r>
            <a:endParaRPr sz="3800" i="1" dirty="0">
              <a:latin typeface="Gill Sans Std" panose="020B0502020104020203" pitchFamily="34" charset="0"/>
              <a:cs typeface="Gill Sans MT"/>
            </a:endParaRPr>
          </a:p>
          <a:p>
            <a:pPr marL="711200" lvl="1" indent="-355600">
              <a:lnSpc>
                <a:spcPct val="100000"/>
              </a:lnSpc>
              <a:spcBef>
                <a:spcPts val="2020"/>
              </a:spcBef>
              <a:buSzPct val="100000"/>
              <a:buChar char="•"/>
              <a:tabLst>
                <a:tab pos="711200" algn="l"/>
              </a:tabLst>
            </a:pPr>
            <a:r>
              <a:rPr sz="3400" spc="5" dirty="0">
                <a:latin typeface="Gill Sans Std" panose="020B0502020104020203" pitchFamily="34" charset="0"/>
                <a:cs typeface="Gill Sans MT"/>
              </a:rPr>
              <a:t>Supports </a:t>
            </a:r>
            <a:r>
              <a:rPr sz="3400" spc="-5" dirty="0">
                <a:latin typeface="Gill Sans Std" panose="020B0502020104020203" pitchFamily="34" charset="0"/>
                <a:cs typeface="Gill Sans MT"/>
              </a:rPr>
              <a:t>classes, </a:t>
            </a:r>
            <a:r>
              <a:rPr sz="3400" dirty="0">
                <a:latin typeface="Gill Sans Std" panose="020B0502020104020203" pitchFamily="34" charset="0"/>
                <a:cs typeface="Gill Sans MT"/>
              </a:rPr>
              <a:t>inheritance</a:t>
            </a:r>
            <a:r>
              <a:rPr lang="en-US" sz="3400" dirty="0">
                <a:latin typeface="Gill Sans Std" panose="020B0502020104020203" pitchFamily="34" charset="0"/>
                <a:cs typeface="Gill Sans MT"/>
              </a:rPr>
              <a:t>, </a:t>
            </a:r>
            <a:r>
              <a:rPr sz="3400" dirty="0">
                <a:latin typeface="Gill Sans Std" panose="020B0502020104020203" pitchFamily="34" charset="0"/>
                <a:cs typeface="Gill Sans MT"/>
              </a:rPr>
              <a:t>and type check</a:t>
            </a:r>
            <a:endParaRPr lang="en-US" sz="3400" dirty="0">
              <a:latin typeface="Gill Sans Std" panose="020B0502020104020203" pitchFamily="34" charset="0"/>
              <a:cs typeface="Gill Sans MT"/>
            </a:endParaRPr>
          </a:p>
          <a:p>
            <a:pPr marL="711200" lvl="1" indent="-355600">
              <a:lnSpc>
                <a:spcPct val="100000"/>
              </a:lnSpc>
              <a:spcBef>
                <a:spcPts val="2020"/>
              </a:spcBef>
              <a:buSzPct val="100000"/>
              <a:buChar char="•"/>
              <a:tabLst>
                <a:tab pos="711200" algn="l"/>
              </a:tabLst>
            </a:pPr>
            <a:r>
              <a:rPr sz="3400" spc="-25" dirty="0">
                <a:latin typeface="Gill Sans Std" panose="020B0502020104020203" pitchFamily="34" charset="0"/>
                <a:cs typeface="Gill Sans MT"/>
              </a:rPr>
              <a:t>Poor</a:t>
            </a:r>
            <a:r>
              <a:rPr sz="3400" spc="-6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400" spc="-5" dirty="0">
                <a:latin typeface="Gill Sans Std" panose="020B0502020104020203" pitchFamily="34" charset="0"/>
                <a:cs typeface="Gill Sans MT"/>
              </a:rPr>
              <a:t>performance</a:t>
            </a:r>
            <a:endParaRPr sz="3400" dirty="0">
              <a:latin typeface="Gill Sans Std" panose="020B0502020104020203" pitchFamily="34" charset="0"/>
              <a:cs typeface="Gill Sans MT"/>
            </a:endParaRPr>
          </a:p>
          <a:p>
            <a:pPr marL="711200" marR="562610" lvl="1" indent="-355600">
              <a:lnSpc>
                <a:spcPts val="3900"/>
              </a:lnSpc>
              <a:spcBef>
                <a:spcPts val="2400"/>
              </a:spcBef>
              <a:buSzPct val="100000"/>
              <a:buChar char="•"/>
              <a:tabLst>
                <a:tab pos="711200" algn="l"/>
              </a:tabLst>
            </a:pPr>
            <a:r>
              <a:rPr sz="3400" dirty="0">
                <a:latin typeface="Gill Sans Std" panose="020B0502020104020203" pitchFamily="34" charset="0"/>
                <a:cs typeface="Gill Sans MT"/>
                <a:hlinkClick r:id="rId3"/>
              </a:rPr>
              <a:t>http</a:t>
            </a:r>
            <a:r>
              <a:rPr sz="3400" spc="-5" dirty="0">
                <a:latin typeface="Gill Sans Std" panose="020B0502020104020203" pitchFamily="34" charset="0"/>
                <a:cs typeface="Gill Sans MT"/>
                <a:hlinkClick r:id="rId3"/>
              </a:rPr>
              <a:t>:</a:t>
            </a:r>
            <a:r>
              <a:rPr sz="3400" dirty="0">
                <a:latin typeface="Gill Sans Std" panose="020B0502020104020203" pitchFamily="34" charset="0"/>
                <a:cs typeface="Gill Sans MT"/>
                <a:hlinkClick r:id="rId3"/>
              </a:rPr>
              <a:t>//</a:t>
            </a:r>
            <a:r>
              <a:rPr sz="3400" spc="-5" dirty="0">
                <a:latin typeface="Gill Sans Std" panose="020B0502020104020203" pitchFamily="34" charset="0"/>
                <a:cs typeface="Gill Sans MT"/>
                <a:hlinkClick r:id="rId3"/>
              </a:rPr>
              <a:t>ww</a:t>
            </a:r>
            <a:r>
              <a:rPr sz="3400" spc="-204" dirty="0">
                <a:latin typeface="Gill Sans Std" panose="020B0502020104020203" pitchFamily="34" charset="0"/>
                <a:cs typeface="Gill Sans MT"/>
                <a:hlinkClick r:id="rId3"/>
              </a:rPr>
              <a:t>w</a:t>
            </a:r>
            <a:r>
              <a:rPr sz="3400" spc="-5" dirty="0">
                <a:latin typeface="Gill Sans Std" panose="020B0502020104020203" pitchFamily="34" charset="0"/>
                <a:cs typeface="Gill Sans MT"/>
                <a:hlinkClick r:id="rId3"/>
              </a:rPr>
              <a:t>.</a:t>
            </a:r>
            <a:r>
              <a:rPr sz="3400" dirty="0">
                <a:latin typeface="Gill Sans Std" panose="020B0502020104020203" pitchFamily="34" charset="0"/>
                <a:cs typeface="Gill Sans MT"/>
                <a:hlinkClick r:id="rId3"/>
              </a:rPr>
              <a:t>eng</a:t>
            </a:r>
            <a:r>
              <a:rPr sz="3400" spc="-5" dirty="0">
                <a:latin typeface="Gill Sans Std" panose="020B0502020104020203" pitchFamily="34" charset="0"/>
                <a:cs typeface="Gill Sans MT"/>
                <a:hlinkClick r:id="rId3"/>
              </a:rPr>
              <a:t>i</a:t>
            </a:r>
            <a:r>
              <a:rPr sz="3400" dirty="0">
                <a:latin typeface="Gill Sans Std" panose="020B0502020104020203" pitchFamily="34" charset="0"/>
                <a:cs typeface="Gill Sans MT"/>
                <a:hlinkClick r:id="rId3"/>
              </a:rPr>
              <a:t>n</a:t>
            </a:r>
            <a:r>
              <a:rPr sz="3400" spc="-5" dirty="0">
                <a:latin typeface="Gill Sans Std" panose="020B0502020104020203" pitchFamily="34" charset="0"/>
                <a:cs typeface="Gill Sans MT"/>
                <a:hlinkClick r:id="rId3"/>
              </a:rPr>
              <a:t>.</a:t>
            </a:r>
            <a:r>
              <a:rPr sz="3400" dirty="0">
                <a:latin typeface="Gill Sans Std" panose="020B0502020104020203" pitchFamily="34" charset="0"/>
                <a:cs typeface="Gill Sans MT"/>
                <a:hlinkClick r:id="rId3"/>
              </a:rPr>
              <a:t>umd</a:t>
            </a:r>
            <a:r>
              <a:rPr sz="3400" spc="-5" dirty="0">
                <a:latin typeface="Gill Sans Std" panose="020B0502020104020203" pitchFamily="34" charset="0"/>
                <a:cs typeface="Gill Sans MT"/>
                <a:hlinkClick r:id="rId3"/>
              </a:rPr>
              <a:t>.</a:t>
            </a:r>
            <a:r>
              <a:rPr sz="3400" dirty="0">
                <a:latin typeface="Gill Sans Std" panose="020B0502020104020203" pitchFamily="34" charset="0"/>
                <a:cs typeface="Gill Sans MT"/>
                <a:hlinkClick r:id="rId3"/>
              </a:rPr>
              <a:t>um</a:t>
            </a:r>
            <a:r>
              <a:rPr sz="3400" spc="-5" dirty="0">
                <a:latin typeface="Gill Sans Std" panose="020B0502020104020203" pitchFamily="34" charset="0"/>
                <a:cs typeface="Gill Sans MT"/>
                <a:hlinkClick r:id="rId3"/>
              </a:rPr>
              <a:t>i</a:t>
            </a:r>
            <a:r>
              <a:rPr sz="3400" dirty="0">
                <a:latin typeface="Gill Sans Std" panose="020B0502020104020203" pitchFamily="34" charset="0"/>
                <a:cs typeface="Gill Sans MT"/>
                <a:hlinkClick r:id="rId3"/>
              </a:rPr>
              <a:t>ch</a:t>
            </a:r>
            <a:r>
              <a:rPr sz="3400" spc="-5" dirty="0">
                <a:latin typeface="Gill Sans Std" panose="020B0502020104020203" pitchFamily="34" charset="0"/>
                <a:cs typeface="Gill Sans MT"/>
                <a:hlinkClick r:id="rId3"/>
              </a:rPr>
              <a:t>.</a:t>
            </a:r>
            <a:r>
              <a:rPr sz="3400" dirty="0">
                <a:latin typeface="Gill Sans Std" panose="020B0502020104020203" pitchFamily="34" charset="0"/>
                <a:cs typeface="Gill Sans MT"/>
                <a:hlinkClick r:id="rId3"/>
              </a:rPr>
              <a:t>edu/CIS/cours</a:t>
            </a:r>
            <a:r>
              <a:rPr sz="3400" spc="65" dirty="0">
                <a:latin typeface="Gill Sans Std" panose="020B0502020104020203" pitchFamily="34" charset="0"/>
                <a:cs typeface="Gill Sans MT"/>
                <a:hlinkClick r:id="rId3"/>
              </a:rPr>
              <a:t>e</a:t>
            </a:r>
            <a:r>
              <a:rPr sz="3400" spc="-5" dirty="0">
                <a:latin typeface="Gill Sans Std" panose="020B0502020104020203" pitchFamily="34" charset="0"/>
                <a:cs typeface="Gill Sans MT"/>
                <a:hlinkClick r:id="rId3"/>
              </a:rPr>
              <a:t>.</a:t>
            </a:r>
            <a:r>
              <a:rPr sz="3400" dirty="0">
                <a:latin typeface="Gill Sans Std" panose="020B0502020104020203" pitchFamily="34" charset="0"/>
                <a:cs typeface="Gill Sans MT"/>
                <a:hlinkClick r:id="rId3"/>
              </a:rPr>
              <a:t>des</a:t>
            </a:r>
            <a:r>
              <a:rPr lang="en-US" sz="3400" dirty="0">
                <a:latin typeface="Gill Sans Std" panose="020B0502020104020203" pitchFamily="34" charset="0"/>
                <a:cs typeface="Gill Sans MT"/>
                <a:hlinkClick r:id="rId3"/>
              </a:rPr>
              <a:t>/</a:t>
            </a:r>
            <a:r>
              <a:rPr sz="3400" spc="-5" dirty="0">
                <a:latin typeface="Gill Sans Std" panose="020B0502020104020203" pitchFamily="34" charset="0"/>
                <a:cs typeface="Gill Sans MT"/>
                <a:hlinkClick r:id="rId3"/>
              </a:rPr>
              <a:t>cis400/simula/simula.html</a:t>
            </a:r>
            <a:r>
              <a:rPr lang="en-US" sz="3400" spc="-5" dirty="0">
                <a:latin typeface="Gill Sans Std" panose="020B0502020104020203" pitchFamily="34" charset="0"/>
                <a:cs typeface="Gill Sans MT"/>
              </a:rPr>
              <a:t> </a:t>
            </a:r>
            <a:endParaRPr sz="3400" dirty="0">
              <a:latin typeface="Gill Sans Std" panose="020B0502020104020203" pitchFamily="34" charset="0"/>
              <a:cs typeface="Gill Sans MT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0" y="774700"/>
            <a:ext cx="130048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dirty="0"/>
              <a:t>Br</a:t>
            </a:r>
            <a:r>
              <a:rPr lang="en-US" altLang="zh-CN" spc="-5" dirty="0"/>
              <a:t>i</a:t>
            </a:r>
            <a:r>
              <a:rPr lang="en-US" altLang="zh-CN" dirty="0"/>
              <a:t>ef</a:t>
            </a:r>
            <a:r>
              <a:rPr lang="en-US" altLang="zh-CN" spc="-5" dirty="0"/>
              <a:t> </a:t>
            </a:r>
            <a:r>
              <a:rPr lang="en-US" altLang="zh-CN" dirty="0"/>
              <a:t>h</a:t>
            </a:r>
            <a:r>
              <a:rPr lang="en-US" altLang="zh-CN" spc="-5" dirty="0"/>
              <a:t>i</a:t>
            </a:r>
            <a:r>
              <a:rPr lang="en-US" altLang="zh-CN" dirty="0"/>
              <a:t>sto</a:t>
            </a:r>
            <a:r>
              <a:rPr lang="en-US" altLang="zh-CN" spc="250" dirty="0"/>
              <a:t>r</a:t>
            </a:r>
            <a:r>
              <a:rPr lang="en-US" altLang="zh-CN" dirty="0"/>
              <a:t>y of</a:t>
            </a:r>
            <a:r>
              <a:rPr lang="en-US" altLang="zh-CN" spc="-5" dirty="0"/>
              <a:t> C+</a:t>
            </a:r>
            <a:r>
              <a:rPr lang="en-US" altLang="zh-CN" dirty="0"/>
              <a:t>+ </a:t>
            </a:r>
            <a:r>
              <a:rPr lang="en-US" altLang="zh-CN" spc="-5" dirty="0"/>
              <a:t>(</a:t>
            </a:r>
            <a:r>
              <a:rPr lang="en-US" altLang="zh-CN" dirty="0"/>
              <a:t>1)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4968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22045" y="3124200"/>
            <a:ext cx="10714356" cy="6032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5290" indent="-402590">
              <a:spcBef>
                <a:spcPts val="1200"/>
              </a:spcBef>
              <a:buSzPct val="100000"/>
              <a:buChar char="•"/>
              <a:tabLst>
                <a:tab pos="415925" algn="l"/>
                <a:tab pos="3943350" algn="l"/>
                <a:tab pos="7293609" algn="l"/>
              </a:tabLst>
            </a:pP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1979: BS</a:t>
            </a:r>
            <a:r>
              <a:rPr lang="en-US" altLang="zh-CN" sz="3800" spc="-38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at</a:t>
            </a:r>
            <a:r>
              <a:rPr lang="en-US" altLang="zh-CN" sz="3800" spc="-100" dirty="0">
                <a:latin typeface="Gill Sans Std" panose="020B0502020104020203" pitchFamily="34" charset="0"/>
                <a:cs typeface="Gill Sans MT"/>
              </a:rPr>
              <a:t> AT&amp;T </a:t>
            </a:r>
            <a:r>
              <a:rPr lang="en-US" altLang="zh-CN" sz="3800" spc="-5" dirty="0">
                <a:latin typeface="Gill Sans Std" panose="020B0502020104020203" pitchFamily="34" charset="0"/>
                <a:cs typeface="Gill Sans MT"/>
              </a:rPr>
              <a:t>Labs, </a:t>
            </a:r>
            <a:r>
              <a:rPr lang="en-US" altLang="zh-CN" sz="3800" spc="-5" dirty="0" err="1">
                <a:latin typeface="Gill Sans Std" panose="020B0502020104020203" pitchFamily="34" charset="0"/>
                <a:cs typeface="Gill Sans MT"/>
              </a:rPr>
              <a:t>Cpre</a:t>
            </a:r>
            <a:r>
              <a:rPr lang="en-US" altLang="zh-CN" sz="3800" spc="-5" dirty="0">
                <a:latin typeface="Gill Sans Std" panose="020B0502020104020203" pitchFamily="34" charset="0"/>
                <a:cs typeface="Gill Sans MT"/>
              </a:rPr>
              <a:t>,</a:t>
            </a:r>
            <a:r>
              <a:rPr lang="en-US" altLang="zh-CN" sz="3800" spc="-750" dirty="0">
                <a:latin typeface="Gill Sans Std" panose="020B0502020104020203" pitchFamily="34" charset="0"/>
                <a:cs typeface="Gill Sans MT"/>
              </a:rPr>
              <a:t>  </a:t>
            </a: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C</a:t>
            </a:r>
            <a:r>
              <a:rPr lang="en-US" altLang="zh-CN" sz="3800" spc="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lang="en-US" altLang="zh-CN" sz="3800" spc="-5" dirty="0">
                <a:latin typeface="Gill Sans Std" panose="020B0502020104020203" pitchFamily="34" charset="0"/>
                <a:cs typeface="Gill Sans MT"/>
              </a:rPr>
              <a:t>w/classes</a:t>
            </a:r>
          </a:p>
          <a:p>
            <a:pPr marL="415290" indent="-402590">
              <a:spcBef>
                <a:spcPts val="1200"/>
              </a:spcBef>
              <a:buSzPct val="100000"/>
              <a:buFontTx/>
              <a:buChar char="•"/>
              <a:tabLst>
                <a:tab pos="415925" algn="l"/>
                <a:tab pos="3943350" algn="l"/>
                <a:tab pos="7293609" algn="l"/>
              </a:tabLst>
            </a:pP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1980: most C++ features but virtual functions</a:t>
            </a:r>
          </a:p>
          <a:p>
            <a:pPr marL="415290" indent="-402590">
              <a:spcBef>
                <a:spcPts val="1200"/>
              </a:spcBef>
              <a:buSzPct val="100000"/>
              <a:buFontTx/>
              <a:buChar char="•"/>
              <a:tabLst>
                <a:tab pos="415925" algn="l"/>
                <a:tab pos="3943350" algn="l"/>
                <a:tab pos="7293609" algn="l"/>
              </a:tabLst>
            </a:pP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1983: C++ w/virtual functions, named C++ by Rick </a:t>
            </a:r>
            <a:r>
              <a:rPr lang="en-US" altLang="zh-CN" sz="3800" dirty="0" err="1">
                <a:latin typeface="Gill Sans Std" panose="020B0502020104020203" pitchFamily="34" charset="0"/>
                <a:cs typeface="Gill Sans MT"/>
              </a:rPr>
              <a:t>Mascitti</a:t>
            </a:r>
            <a:endParaRPr lang="en-US" altLang="zh-CN" sz="3800" dirty="0">
              <a:latin typeface="Gill Sans Std" panose="020B0502020104020203" pitchFamily="34" charset="0"/>
              <a:cs typeface="Gill Sans MT"/>
            </a:endParaRPr>
          </a:p>
          <a:p>
            <a:pPr marL="415290" indent="-402590">
              <a:spcBef>
                <a:spcPts val="1200"/>
              </a:spcBef>
              <a:buSzPct val="100000"/>
              <a:buFontTx/>
              <a:buChar char="•"/>
              <a:tabLst>
                <a:tab pos="415925" algn="l"/>
                <a:tab pos="3943350" algn="l"/>
                <a:tab pos="7293609" algn="l"/>
              </a:tabLst>
            </a:pP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1985: “The C++ Programming Language”</a:t>
            </a:r>
          </a:p>
          <a:p>
            <a:pPr marL="415290" indent="-402590">
              <a:spcBef>
                <a:spcPts val="1200"/>
              </a:spcBef>
              <a:buSzPct val="100000"/>
              <a:buFontTx/>
              <a:buChar char="•"/>
              <a:tabLst>
                <a:tab pos="415925" algn="l"/>
                <a:tab pos="3943350" algn="l"/>
                <a:tab pos="7293609" algn="l"/>
              </a:tabLst>
            </a:pP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1990: ANSI C++ Committee ISO/ANSI</a:t>
            </a:r>
          </a:p>
          <a:p>
            <a:pPr marL="415290" indent="-402590">
              <a:spcBef>
                <a:spcPts val="1200"/>
              </a:spcBef>
              <a:buSzPct val="100000"/>
              <a:buFontTx/>
              <a:buChar char="•"/>
              <a:tabLst>
                <a:tab pos="415925" algn="l"/>
                <a:tab pos="3943350" algn="l"/>
                <a:tab pos="7293609" algn="l"/>
              </a:tabLst>
            </a:pP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Standard C++ in 1998: ISO/IEC 14882 (</a:t>
            </a:r>
            <a:r>
              <a:rPr lang="en-US" altLang="zh-CN" sz="3800" u="sng" dirty="0">
                <a:latin typeface="Gill Sans Std" panose="020B0502020104020203" pitchFamily="34" charset="0"/>
                <a:cs typeface="Gill Sans MT"/>
                <a:hlinkClick r:id="rId3"/>
              </a:rPr>
              <a:t>http://www.open-std.org/jtc1/sc22/</a:t>
            </a:r>
            <a:r>
              <a:rPr lang="en-US" altLang="zh-CN" sz="3800" u="sng" dirty="0">
                <a:latin typeface="Gill Sans Std" panose="020B0502020104020203" pitchFamily="34" charset="0"/>
                <a:cs typeface="Gill Sans MT"/>
              </a:rPr>
              <a:t>wg21/</a:t>
            </a: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)</a:t>
            </a:r>
            <a:endParaRPr lang="zh-CN" altLang="en-US" sz="3800" dirty="0">
              <a:latin typeface="Gill Sans Std" panose="020B0502020104020203" pitchFamily="34" charset="0"/>
              <a:cs typeface="Gill Sans MT"/>
            </a:endParaRPr>
          </a:p>
          <a:p>
            <a:pPr marL="415290" indent="-402590">
              <a:lnSpc>
                <a:spcPct val="100000"/>
              </a:lnSpc>
              <a:buSzPct val="100000"/>
              <a:buChar char="•"/>
              <a:tabLst>
                <a:tab pos="415925" algn="l"/>
                <a:tab pos="3943350" algn="l"/>
                <a:tab pos="7293609" algn="l"/>
              </a:tabLst>
            </a:pPr>
            <a:endParaRPr lang="en-US" altLang="zh-CN" sz="3800" dirty="0">
              <a:latin typeface="Gill Sans Std" panose="020B0502020104020203" pitchFamily="34" charset="0"/>
              <a:cs typeface="Gill Sans MT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0" y="774700"/>
            <a:ext cx="130048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dirty="0"/>
              <a:t>Br</a:t>
            </a:r>
            <a:r>
              <a:rPr lang="en-US" altLang="zh-CN" spc="-5" dirty="0"/>
              <a:t>i</a:t>
            </a:r>
            <a:r>
              <a:rPr lang="en-US" altLang="zh-CN" dirty="0"/>
              <a:t>ef</a:t>
            </a:r>
            <a:r>
              <a:rPr lang="en-US" altLang="zh-CN" spc="-5" dirty="0"/>
              <a:t> </a:t>
            </a:r>
            <a:r>
              <a:rPr lang="en-US" altLang="zh-CN" dirty="0"/>
              <a:t>h</a:t>
            </a:r>
            <a:r>
              <a:rPr lang="en-US" altLang="zh-CN" spc="-5" dirty="0"/>
              <a:t>i</a:t>
            </a:r>
            <a:r>
              <a:rPr lang="en-US" altLang="zh-CN" dirty="0"/>
              <a:t>sto</a:t>
            </a:r>
            <a:r>
              <a:rPr lang="en-US" altLang="zh-CN" spc="250" dirty="0"/>
              <a:t>r</a:t>
            </a:r>
            <a:r>
              <a:rPr lang="en-US" altLang="zh-CN" dirty="0"/>
              <a:t>y of</a:t>
            </a:r>
            <a:r>
              <a:rPr lang="en-US" altLang="zh-CN" spc="-5" dirty="0"/>
              <a:t> C+</a:t>
            </a:r>
            <a:r>
              <a:rPr lang="en-US" altLang="zh-CN" dirty="0"/>
              <a:t>+ </a:t>
            </a:r>
            <a:r>
              <a:rPr lang="en-US" altLang="zh-CN" spc="-5" dirty="0"/>
              <a:t>(</a:t>
            </a:r>
            <a:r>
              <a:rPr lang="en-US" altLang="zh-CN" dirty="0"/>
              <a:t>2)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892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22045" y="3124200"/>
            <a:ext cx="10714356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5290" indent="-402590">
              <a:spcBef>
                <a:spcPts val="1200"/>
              </a:spcBef>
              <a:buSzPct val="100000"/>
              <a:buChar char="•"/>
              <a:tabLst>
                <a:tab pos="415925" algn="l"/>
                <a:tab pos="3943350" algn="l"/>
                <a:tab pos="7293609" algn="l"/>
              </a:tabLst>
            </a:pP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C++03, C++11, </a:t>
            </a:r>
            <a:r>
              <a:rPr lang="en-US" altLang="zh-CN" sz="3800" dirty="0" err="1">
                <a:latin typeface="Gill Sans Std" panose="020B0502020104020203" pitchFamily="34" charset="0"/>
                <a:cs typeface="Gill Sans MT"/>
              </a:rPr>
              <a:t>c++</a:t>
            </a: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14, </a:t>
            </a:r>
            <a:r>
              <a:rPr lang="en-US" altLang="zh-CN" sz="3800" dirty="0" err="1">
                <a:latin typeface="Gill Sans Std" panose="020B0502020104020203" pitchFamily="34" charset="0"/>
                <a:cs typeface="Gill Sans MT"/>
              </a:rPr>
              <a:t>c++</a:t>
            </a: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17, </a:t>
            </a:r>
            <a:r>
              <a:rPr lang="en-US" altLang="zh-CN" sz="3800" dirty="0" err="1">
                <a:latin typeface="Gill Sans Std" panose="020B0502020104020203" pitchFamily="34" charset="0"/>
                <a:cs typeface="Gill Sans MT"/>
              </a:rPr>
              <a:t>c++</a:t>
            </a: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20</a:t>
            </a:r>
          </a:p>
          <a:p>
            <a:pPr marL="415290" indent="-402590">
              <a:spcBef>
                <a:spcPts val="1200"/>
              </a:spcBef>
              <a:buSzPct val="100000"/>
              <a:buChar char="•"/>
              <a:tabLst>
                <a:tab pos="415925" algn="l"/>
                <a:tab pos="3943350" algn="l"/>
                <a:tab pos="7293609" algn="l"/>
              </a:tabLst>
            </a:pP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To be continued …</a:t>
            </a:r>
            <a:endParaRPr lang="zh-CN" altLang="en-US" sz="3800" dirty="0">
              <a:latin typeface="Gill Sans Std" panose="020B0502020104020203" pitchFamily="34" charset="0"/>
              <a:cs typeface="Gill Sans MT"/>
            </a:endParaRPr>
          </a:p>
          <a:p>
            <a:pPr marL="415290" indent="-402590">
              <a:lnSpc>
                <a:spcPct val="100000"/>
              </a:lnSpc>
              <a:buSzPct val="100000"/>
              <a:buChar char="•"/>
              <a:tabLst>
                <a:tab pos="415925" algn="l"/>
                <a:tab pos="3943350" algn="l"/>
                <a:tab pos="7293609" algn="l"/>
              </a:tabLst>
            </a:pPr>
            <a:endParaRPr lang="en-US" altLang="zh-CN" sz="3800" dirty="0">
              <a:latin typeface="Gill Sans Std" panose="020B0502020104020203" pitchFamily="34" charset="0"/>
              <a:cs typeface="Gill Sans MT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0" y="774700"/>
            <a:ext cx="130048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dirty="0"/>
              <a:t>Br</a:t>
            </a:r>
            <a:r>
              <a:rPr lang="en-US" altLang="zh-CN" spc="-5" dirty="0"/>
              <a:t>i</a:t>
            </a:r>
            <a:r>
              <a:rPr lang="en-US" altLang="zh-CN" dirty="0"/>
              <a:t>ef</a:t>
            </a:r>
            <a:r>
              <a:rPr lang="en-US" altLang="zh-CN" spc="-5" dirty="0"/>
              <a:t> </a:t>
            </a:r>
            <a:r>
              <a:rPr lang="en-US" altLang="zh-CN" dirty="0"/>
              <a:t>h</a:t>
            </a:r>
            <a:r>
              <a:rPr lang="en-US" altLang="zh-CN" spc="-5" dirty="0"/>
              <a:t>i</a:t>
            </a:r>
            <a:r>
              <a:rPr lang="en-US" altLang="zh-CN" dirty="0"/>
              <a:t>sto</a:t>
            </a:r>
            <a:r>
              <a:rPr lang="en-US" altLang="zh-CN" spc="250" dirty="0"/>
              <a:t>r</a:t>
            </a:r>
            <a:r>
              <a:rPr lang="en-US" altLang="zh-CN" dirty="0"/>
              <a:t>y of</a:t>
            </a:r>
            <a:r>
              <a:rPr lang="en-US" altLang="zh-CN" spc="-5" dirty="0"/>
              <a:t> C+</a:t>
            </a:r>
            <a:r>
              <a:rPr lang="en-US" altLang="zh-CN" dirty="0"/>
              <a:t>+ </a:t>
            </a:r>
            <a:r>
              <a:rPr lang="en-US" altLang="zh-CN" spc="-5" dirty="0"/>
              <a:t>(</a:t>
            </a:r>
            <a:r>
              <a:rPr lang="en-US" altLang="zh-CN" dirty="0"/>
              <a:t>3)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84503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49400" y="4279900"/>
            <a:ext cx="9123680" cy="266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 indent="-406400">
              <a:lnSpc>
                <a:spcPct val="100000"/>
              </a:lnSpc>
              <a:buSzPct val="100000"/>
              <a:buChar char="•"/>
              <a:tabLst>
                <a:tab pos="419100" algn="l"/>
                <a:tab pos="979805" algn="l"/>
              </a:tabLst>
            </a:pPr>
            <a:r>
              <a:rPr lang="en-US" altLang="zh-CN" sz="3800" dirty="0">
                <a:latin typeface="Gill Sans Std" panose="020B0502020104020203" pitchFamily="34" charset="0"/>
                <a:cs typeface="Gill Sans MT"/>
              </a:rPr>
              <a:t>T</a:t>
            </a:r>
            <a:r>
              <a:rPr sz="3800" dirty="0">
                <a:latin typeface="Gill Sans Std" panose="020B0502020104020203" pitchFamily="34" charset="0"/>
                <a:cs typeface="Gill Sans MT"/>
              </a:rPr>
              <a:t>o	</a:t>
            </a:r>
            <a:r>
              <a:rPr sz="3800" spc="-5" dirty="0">
                <a:latin typeface="Gill Sans Std" panose="020B0502020104020203" pitchFamily="34" charset="0"/>
                <a:cs typeface="Gill Sans MT"/>
              </a:rPr>
              <a:t>combine</a:t>
            </a:r>
            <a:r>
              <a:rPr lang="en-US" sz="3800" spc="-5" dirty="0">
                <a:latin typeface="Gill Sans Std" panose="020B0502020104020203" pitchFamily="34" charset="0"/>
                <a:cs typeface="Gill Sans MT"/>
              </a:rPr>
              <a:t>:</a:t>
            </a:r>
            <a:endParaRPr sz="3800" dirty="0">
              <a:latin typeface="Gill Sans Std" panose="020B0502020104020203" pitchFamily="34" charset="0"/>
              <a:cs typeface="Gill Sans MT"/>
            </a:endParaRPr>
          </a:p>
          <a:p>
            <a:pPr marL="711200" lvl="1" indent="-355600">
              <a:lnSpc>
                <a:spcPct val="100000"/>
              </a:lnSpc>
              <a:spcBef>
                <a:spcPts val="2140"/>
              </a:spcBef>
              <a:buSzPct val="100000"/>
              <a:buChar char="•"/>
              <a:tabLst>
                <a:tab pos="711200" algn="l"/>
              </a:tabLst>
            </a:pPr>
            <a:r>
              <a:rPr sz="3400" spc="-5" dirty="0">
                <a:latin typeface="Gill Sans Std" panose="020B0502020104020203" pitchFamily="34" charset="0"/>
                <a:cs typeface="Gill Sans MT"/>
              </a:rPr>
              <a:t>Flexibility </a:t>
            </a:r>
            <a:r>
              <a:rPr sz="3400" dirty="0">
                <a:latin typeface="Gill Sans Std" panose="020B0502020104020203" pitchFamily="34" charset="0"/>
                <a:cs typeface="Gill Sans MT"/>
              </a:rPr>
              <a:t>and </a:t>
            </a:r>
            <a:r>
              <a:rPr sz="3400" spc="10" dirty="0">
                <a:latin typeface="Gill Sans Std" panose="020B0502020104020203" pitchFamily="34" charset="0"/>
                <a:cs typeface="Gill Sans MT"/>
              </a:rPr>
              <a:t>efficiency </a:t>
            </a:r>
            <a:r>
              <a:rPr sz="3400" dirty="0">
                <a:latin typeface="Gill Sans Std" panose="020B0502020104020203" pitchFamily="34" charset="0"/>
                <a:cs typeface="Gill Sans MT"/>
              </a:rPr>
              <a:t>of</a:t>
            </a:r>
            <a:r>
              <a:rPr sz="3400" spc="-8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400" dirty="0">
                <a:latin typeface="Gill Sans Std" panose="020B0502020104020203" pitchFamily="34" charset="0"/>
                <a:cs typeface="Gill Sans MT"/>
              </a:rPr>
              <a:t>C</a:t>
            </a:r>
          </a:p>
          <a:p>
            <a:pPr marL="711200" marR="5080" lvl="1" indent="-355600">
              <a:lnSpc>
                <a:spcPts val="3900"/>
              </a:lnSpc>
              <a:spcBef>
                <a:spcPts val="2400"/>
              </a:spcBef>
              <a:buSzPct val="100000"/>
              <a:buChar char="•"/>
              <a:tabLst>
                <a:tab pos="711200" algn="l"/>
              </a:tabLst>
            </a:pPr>
            <a:r>
              <a:rPr sz="3400" spc="5" dirty="0">
                <a:latin typeface="Gill Sans Std" panose="020B0502020104020203" pitchFamily="34" charset="0"/>
                <a:cs typeface="Gill Sans MT"/>
              </a:rPr>
              <a:t>Support </a:t>
            </a:r>
            <a:r>
              <a:rPr sz="3400" spc="-15" dirty="0">
                <a:latin typeface="Gill Sans Std" panose="020B0502020104020203" pitchFamily="34" charset="0"/>
                <a:cs typeface="Gill Sans MT"/>
              </a:rPr>
              <a:t>for </a:t>
            </a:r>
            <a:r>
              <a:rPr sz="3400" spc="-5" dirty="0">
                <a:latin typeface="Gill Sans Std" panose="020B0502020104020203" pitchFamily="34" charset="0"/>
                <a:cs typeface="Gill Sans MT"/>
              </a:rPr>
              <a:t>object</a:t>
            </a:r>
            <a:r>
              <a:rPr lang="en-US" sz="3400" spc="-5" dirty="0">
                <a:latin typeface="Gill Sans Std" panose="020B0502020104020203" pitchFamily="34" charset="0"/>
                <a:cs typeface="Gill Sans MT"/>
              </a:rPr>
              <a:t>-</a:t>
            </a:r>
            <a:r>
              <a:rPr sz="3400" spc="-5" dirty="0">
                <a:latin typeface="Gill Sans Std" panose="020B0502020104020203" pitchFamily="34" charset="0"/>
                <a:cs typeface="Gill Sans MT"/>
              </a:rPr>
              <a:t>oriented </a:t>
            </a:r>
            <a:r>
              <a:rPr sz="3400" spc="-10" dirty="0">
                <a:latin typeface="Gill Sans Std" panose="020B0502020104020203" pitchFamily="34" charset="0"/>
                <a:cs typeface="Gill Sans MT"/>
              </a:rPr>
              <a:t>programming </a:t>
            </a:r>
            <a:r>
              <a:rPr sz="3400" spc="-20" dirty="0">
                <a:latin typeface="Gill Sans Std" panose="020B0502020104020203" pitchFamily="34" charset="0"/>
                <a:cs typeface="Gill Sans MT"/>
              </a:rPr>
              <a:t>(from  </a:t>
            </a:r>
            <a:r>
              <a:rPr lang="en-US" sz="3400" i="1" spc="-20" dirty="0" err="1">
                <a:latin typeface="Gill Sans Std" panose="020B0502020104020203" pitchFamily="34" charset="0"/>
                <a:cs typeface="Gill Sans MT"/>
              </a:rPr>
              <a:t>Simula</a:t>
            </a:r>
            <a:r>
              <a:rPr lang="en-US" sz="3400" spc="-20" dirty="0">
                <a:latin typeface="Gill Sans Std" panose="020B0502020104020203" pitchFamily="34" charset="0"/>
                <a:cs typeface="Gill Sans MT"/>
              </a:rPr>
              <a:t> and </a:t>
            </a:r>
            <a:r>
              <a:rPr sz="3400" i="1" spc="-45" dirty="0" err="1">
                <a:latin typeface="Gill Sans Std" panose="020B0502020104020203" pitchFamily="34" charset="0"/>
                <a:cs typeface="Gill Sans MT"/>
              </a:rPr>
              <a:t>SmallTalk</a:t>
            </a:r>
            <a:r>
              <a:rPr sz="3400" spc="-45" dirty="0">
                <a:latin typeface="Gill Sans Std" panose="020B0502020104020203" pitchFamily="34" charset="0"/>
                <a:cs typeface="Gill Sans MT"/>
              </a:rPr>
              <a:t>)</a:t>
            </a:r>
            <a:endParaRPr sz="3400" dirty="0">
              <a:latin typeface="Gill Sans Std" panose="020B0502020104020203" pitchFamily="34" charset="0"/>
              <a:cs typeface="Gill Sans MT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0" y="774700"/>
            <a:ext cx="130048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spc="-5" dirty="0"/>
              <a:t>Goal </a:t>
            </a:r>
            <a:r>
              <a:rPr lang="en-US" altLang="zh-CN" spc="-30" dirty="0"/>
              <a:t>for</a:t>
            </a:r>
            <a:r>
              <a:rPr lang="en-US" altLang="zh-CN" spc="-85" dirty="0"/>
              <a:t> </a:t>
            </a:r>
            <a:r>
              <a:rPr lang="en-US" altLang="zh-CN" dirty="0"/>
              <a:t>C++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1060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60575" y="5943600"/>
            <a:ext cx="8883650" cy="3147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 indent="-406400">
              <a:lnSpc>
                <a:spcPct val="100000"/>
              </a:lnSpc>
              <a:buSzPct val="100000"/>
              <a:buChar char="•"/>
              <a:tabLst>
                <a:tab pos="419100" algn="l"/>
                <a:tab pos="1457960" algn="l"/>
                <a:tab pos="2718435" algn="l"/>
              </a:tabLst>
            </a:pPr>
            <a:r>
              <a:rPr sz="3800" dirty="0">
                <a:latin typeface="Gill Sans Std" panose="020B0502020104020203" pitchFamily="34" charset="0"/>
                <a:cs typeface="Gill Sans MT"/>
              </a:rPr>
              <a:t>C++	</a:t>
            </a:r>
            <a:r>
              <a:rPr sz="3800" spc="-5" dirty="0">
                <a:latin typeface="Gill Sans Std" panose="020B0502020104020203" pitchFamily="34" charset="0"/>
                <a:cs typeface="Gill Sans MT"/>
              </a:rPr>
              <a:t>builds</a:t>
            </a:r>
            <a:r>
              <a:rPr lang="en-US" sz="3800" spc="-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dirty="0">
                <a:latin typeface="Gill Sans Std" panose="020B0502020104020203" pitchFamily="34" charset="0"/>
                <a:cs typeface="Gill Sans MT"/>
              </a:rPr>
              <a:t>on</a:t>
            </a:r>
            <a:r>
              <a:rPr sz="3800" spc="-10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dirty="0">
                <a:latin typeface="Gill Sans Std" panose="020B0502020104020203" pitchFamily="34" charset="0"/>
                <a:cs typeface="Gill Sans MT"/>
              </a:rPr>
              <a:t>C</a:t>
            </a:r>
          </a:p>
          <a:p>
            <a:pPr marL="419100" indent="-406400">
              <a:lnSpc>
                <a:spcPct val="100000"/>
              </a:lnSpc>
              <a:spcBef>
                <a:spcPts val="2140"/>
              </a:spcBef>
              <a:buSzPct val="100000"/>
              <a:buChar char="•"/>
              <a:tabLst>
                <a:tab pos="419100" algn="l"/>
                <a:tab pos="4875530" algn="l"/>
              </a:tabLst>
            </a:pPr>
            <a:r>
              <a:rPr sz="3800" spc="-10" dirty="0">
                <a:latin typeface="Gill Sans Std" panose="020B0502020104020203" pitchFamily="34" charset="0"/>
                <a:cs typeface="Gill Sans MT"/>
              </a:rPr>
              <a:t>Knowledge </a:t>
            </a:r>
            <a:r>
              <a:rPr sz="3800" dirty="0">
                <a:latin typeface="Gill Sans Std" panose="020B0502020104020203" pitchFamily="34" charset="0"/>
                <a:cs typeface="Gill Sans MT"/>
              </a:rPr>
              <a:t>of</a:t>
            </a:r>
            <a:r>
              <a:rPr sz="3800" spc="30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dirty="0">
                <a:latin typeface="Gill Sans Std" panose="020B0502020104020203" pitchFamily="34" charset="0"/>
                <a:cs typeface="Gill Sans MT"/>
              </a:rPr>
              <a:t>C</a:t>
            </a:r>
            <a:r>
              <a:rPr sz="3800" spc="10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spc="-5" dirty="0">
                <a:latin typeface="Gill Sans Std" panose="020B0502020104020203" pitchFamily="34" charset="0"/>
                <a:cs typeface="Gill Sans MT"/>
              </a:rPr>
              <a:t>helps</a:t>
            </a:r>
            <a:r>
              <a:rPr lang="en-US" sz="3800" spc="-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spc="-30" dirty="0">
                <a:latin typeface="Gill Sans Std" panose="020B0502020104020203" pitchFamily="34" charset="0"/>
                <a:cs typeface="Gill Sans MT"/>
              </a:rPr>
              <a:t>you </a:t>
            </a:r>
            <a:r>
              <a:rPr sz="3800" spc="-5" dirty="0">
                <a:latin typeface="Gill Sans Std" panose="020B0502020104020203" pitchFamily="34" charset="0"/>
                <a:cs typeface="Gill Sans MT"/>
              </a:rPr>
              <a:t>in</a:t>
            </a:r>
            <a:r>
              <a:rPr sz="3800" spc="-6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dirty="0">
                <a:latin typeface="Gill Sans Std" panose="020B0502020104020203" pitchFamily="34" charset="0"/>
                <a:cs typeface="Gill Sans MT"/>
              </a:rPr>
              <a:t>C++</a:t>
            </a:r>
          </a:p>
          <a:p>
            <a:pPr marL="419100" indent="-406400">
              <a:lnSpc>
                <a:spcPct val="100000"/>
              </a:lnSpc>
              <a:spcBef>
                <a:spcPts val="2140"/>
              </a:spcBef>
              <a:buSzPct val="100000"/>
              <a:buChar char="•"/>
              <a:tabLst>
                <a:tab pos="419100" algn="l"/>
                <a:tab pos="1457960" algn="l"/>
                <a:tab pos="5528945" algn="l"/>
              </a:tabLst>
            </a:pPr>
            <a:r>
              <a:rPr sz="3800" dirty="0">
                <a:latin typeface="Gill Sans Std" panose="020B0502020104020203" pitchFamily="34" charset="0"/>
                <a:cs typeface="Gill Sans MT"/>
              </a:rPr>
              <a:t>C++	</a:t>
            </a:r>
            <a:r>
              <a:rPr sz="3800" spc="10" dirty="0">
                <a:latin typeface="Gill Sans Std" panose="020B0502020104020203" pitchFamily="34" charset="0"/>
                <a:cs typeface="Gill Sans MT"/>
              </a:rPr>
              <a:t>support</a:t>
            </a:r>
            <a:r>
              <a:rPr sz="3800" spc="-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spc="-20" dirty="0">
                <a:latin typeface="Gill Sans Std" panose="020B0502020104020203" pitchFamily="34" charset="0"/>
                <a:cs typeface="Gill Sans MT"/>
              </a:rPr>
              <a:t>more</a:t>
            </a:r>
            <a:r>
              <a:rPr sz="3800" spc="-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dirty="0">
                <a:latin typeface="Gill Sans Std" panose="020B0502020104020203" pitchFamily="34" charset="0"/>
                <a:cs typeface="Gill Sans MT"/>
              </a:rPr>
              <a:t>styles</a:t>
            </a:r>
            <a:r>
              <a:rPr lang="en-US" sz="3800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dirty="0">
                <a:latin typeface="Gill Sans Std" panose="020B0502020104020203" pitchFamily="34" charset="0"/>
                <a:cs typeface="Gill Sans MT"/>
              </a:rPr>
              <a:t>of</a:t>
            </a:r>
            <a:r>
              <a:rPr sz="3800" spc="-9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spc="-10" dirty="0">
                <a:latin typeface="Gill Sans Std" panose="020B0502020104020203" pitchFamily="34" charset="0"/>
                <a:cs typeface="Gill Sans MT"/>
              </a:rPr>
              <a:t>programming</a:t>
            </a:r>
            <a:endParaRPr sz="3800" dirty="0">
              <a:latin typeface="Gill Sans Std" panose="020B0502020104020203" pitchFamily="34" charset="0"/>
              <a:cs typeface="Gill Sans MT"/>
            </a:endParaRPr>
          </a:p>
          <a:p>
            <a:pPr marL="419100" indent="-406400">
              <a:lnSpc>
                <a:spcPct val="100000"/>
              </a:lnSpc>
              <a:spcBef>
                <a:spcPts val="2140"/>
              </a:spcBef>
              <a:buSzPct val="100000"/>
              <a:buChar char="•"/>
              <a:tabLst>
                <a:tab pos="419100" algn="l"/>
                <a:tab pos="1457960" algn="l"/>
                <a:tab pos="3254375" algn="l"/>
              </a:tabLst>
            </a:pPr>
            <a:r>
              <a:rPr sz="3800" dirty="0">
                <a:latin typeface="Gill Sans Std" panose="020B0502020104020203" pitchFamily="34" charset="0"/>
                <a:cs typeface="Gill Sans MT"/>
              </a:rPr>
              <a:t>C++	</a:t>
            </a:r>
            <a:r>
              <a:rPr sz="3800" spc="-20" dirty="0">
                <a:latin typeface="Gill Sans Std" panose="020B0502020104020203" pitchFamily="34" charset="0"/>
                <a:cs typeface="Gill Sans MT"/>
              </a:rPr>
              <a:t>provides	more</a:t>
            </a:r>
            <a:r>
              <a:rPr sz="3800" spc="-105" dirty="0">
                <a:latin typeface="Gill Sans Std" panose="020B0502020104020203" pitchFamily="34" charset="0"/>
                <a:cs typeface="Gill Sans MT"/>
              </a:rPr>
              <a:t> </a:t>
            </a:r>
            <a:r>
              <a:rPr sz="3800" spc="-15" dirty="0">
                <a:latin typeface="Gill Sans Std" panose="020B0502020104020203" pitchFamily="34" charset="0"/>
                <a:cs typeface="Gill Sans MT"/>
              </a:rPr>
              <a:t>features</a:t>
            </a:r>
            <a:endParaRPr sz="3800" dirty="0">
              <a:latin typeface="Gill Sans Std" panose="020B0502020104020203" pitchFamily="34" charset="0"/>
              <a:cs typeface="Gill Sans M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22650" y="2362200"/>
            <a:ext cx="6159500" cy="3022600"/>
            <a:chOff x="3422650" y="2362200"/>
            <a:chExt cx="6159500" cy="3022600"/>
          </a:xfrm>
        </p:grpSpPr>
        <p:sp>
          <p:nvSpPr>
            <p:cNvPr id="4" name="object 4"/>
            <p:cNvSpPr/>
            <p:nvPr/>
          </p:nvSpPr>
          <p:spPr>
            <a:xfrm>
              <a:off x="3422650" y="2362200"/>
              <a:ext cx="6159500" cy="3022600"/>
            </a:xfrm>
            <a:custGeom>
              <a:avLst/>
              <a:gdLst/>
              <a:ahLst/>
              <a:cxnLst/>
              <a:rect l="l" t="t" r="r" b="b"/>
              <a:pathLst>
                <a:path w="6159500" h="3022600">
                  <a:moveTo>
                    <a:pt x="0" y="0"/>
                  </a:moveTo>
                  <a:lnTo>
                    <a:pt x="6159500" y="0"/>
                  </a:lnTo>
                  <a:lnTo>
                    <a:pt x="6159500" y="3022600"/>
                  </a:lnTo>
                  <a:lnTo>
                    <a:pt x="0" y="3022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CEFE"/>
            </a:solidFill>
          </p:spPr>
          <p:txBody>
            <a:bodyPr wrap="square" lIns="0" tIns="0" rIns="0" bIns="0" rtlCol="0"/>
            <a:lstStyle/>
            <a:p>
              <a:endParaRPr>
                <a:latin typeface="Gill Sans Std" panose="020B0502020104020203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22650" y="2362200"/>
              <a:ext cx="6159500" cy="3022600"/>
            </a:xfrm>
            <a:custGeom>
              <a:avLst/>
              <a:gdLst/>
              <a:ahLst/>
              <a:cxnLst/>
              <a:rect l="l" t="t" r="r" b="b"/>
              <a:pathLst>
                <a:path w="6159500" h="3022600">
                  <a:moveTo>
                    <a:pt x="0" y="0"/>
                  </a:moveTo>
                  <a:lnTo>
                    <a:pt x="6159500" y="0"/>
                  </a:lnTo>
                  <a:lnTo>
                    <a:pt x="6159500" y="3022600"/>
                  </a:lnTo>
                  <a:lnTo>
                    <a:pt x="0" y="3022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ill Sans Std" panose="020B0502020104020203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508500" y="2687320"/>
              <a:ext cx="3987800" cy="2146300"/>
            </a:xfrm>
            <a:custGeom>
              <a:avLst/>
              <a:gdLst/>
              <a:ahLst/>
              <a:cxnLst/>
              <a:rect l="l" t="t" r="r" b="b"/>
              <a:pathLst>
                <a:path w="3987800" h="2146300">
                  <a:moveTo>
                    <a:pt x="1993903" y="0"/>
                  </a:moveTo>
                  <a:lnTo>
                    <a:pt x="1942879" y="349"/>
                  </a:lnTo>
                  <a:lnTo>
                    <a:pt x="1891882" y="1397"/>
                  </a:lnTo>
                  <a:lnTo>
                    <a:pt x="1840939" y="3143"/>
                  </a:lnTo>
                  <a:lnTo>
                    <a:pt x="1790076" y="5588"/>
                  </a:lnTo>
                  <a:lnTo>
                    <a:pt x="1739321" y="8731"/>
                  </a:lnTo>
                  <a:lnTo>
                    <a:pt x="1688701" y="12573"/>
                  </a:lnTo>
                  <a:lnTo>
                    <a:pt x="1638241" y="17113"/>
                  </a:lnTo>
                  <a:lnTo>
                    <a:pt x="1587970" y="22351"/>
                  </a:lnTo>
                  <a:lnTo>
                    <a:pt x="1537914" y="28289"/>
                  </a:lnTo>
                  <a:lnTo>
                    <a:pt x="1488100" y="34925"/>
                  </a:lnTo>
                  <a:lnTo>
                    <a:pt x="1438554" y="42259"/>
                  </a:lnTo>
                  <a:lnTo>
                    <a:pt x="1389304" y="50292"/>
                  </a:lnTo>
                  <a:lnTo>
                    <a:pt x="1340377" y="59023"/>
                  </a:lnTo>
                  <a:lnTo>
                    <a:pt x="1291799" y="68452"/>
                  </a:lnTo>
                  <a:lnTo>
                    <a:pt x="1243597" y="78581"/>
                  </a:lnTo>
                  <a:lnTo>
                    <a:pt x="1195799" y="89407"/>
                  </a:lnTo>
                  <a:lnTo>
                    <a:pt x="1148431" y="100933"/>
                  </a:lnTo>
                  <a:lnTo>
                    <a:pt x="1101519" y="113156"/>
                  </a:lnTo>
                  <a:lnTo>
                    <a:pt x="1055091" y="126079"/>
                  </a:lnTo>
                  <a:lnTo>
                    <a:pt x="1009175" y="139700"/>
                  </a:lnTo>
                  <a:lnTo>
                    <a:pt x="963795" y="154019"/>
                  </a:lnTo>
                  <a:lnTo>
                    <a:pt x="918980" y="169037"/>
                  </a:lnTo>
                  <a:lnTo>
                    <a:pt x="874757" y="184753"/>
                  </a:lnTo>
                  <a:lnTo>
                    <a:pt x="831151" y="201168"/>
                  </a:lnTo>
                  <a:lnTo>
                    <a:pt x="788191" y="218281"/>
                  </a:lnTo>
                  <a:lnTo>
                    <a:pt x="745902" y="236093"/>
                  </a:lnTo>
                  <a:lnTo>
                    <a:pt x="704313" y="254603"/>
                  </a:lnTo>
                  <a:lnTo>
                    <a:pt x="663449" y="273812"/>
                  </a:lnTo>
                  <a:lnTo>
                    <a:pt x="623338" y="293719"/>
                  </a:lnTo>
                  <a:lnTo>
                    <a:pt x="584006" y="314325"/>
                  </a:lnTo>
                  <a:lnTo>
                    <a:pt x="536353" y="340852"/>
                  </a:lnTo>
                  <a:lnTo>
                    <a:pt x="490727" y="368029"/>
                  </a:lnTo>
                  <a:lnTo>
                    <a:pt x="447129" y="395828"/>
                  </a:lnTo>
                  <a:lnTo>
                    <a:pt x="405559" y="424220"/>
                  </a:lnTo>
                  <a:lnTo>
                    <a:pt x="366017" y="453177"/>
                  </a:lnTo>
                  <a:lnTo>
                    <a:pt x="328503" y="482671"/>
                  </a:lnTo>
                  <a:lnTo>
                    <a:pt x="293017" y="512673"/>
                  </a:lnTo>
                  <a:lnTo>
                    <a:pt x="259558" y="543156"/>
                  </a:lnTo>
                  <a:lnTo>
                    <a:pt x="228127" y="574091"/>
                  </a:lnTo>
                  <a:lnTo>
                    <a:pt x="198724" y="605450"/>
                  </a:lnTo>
                  <a:lnTo>
                    <a:pt x="171349" y="637204"/>
                  </a:lnTo>
                  <a:lnTo>
                    <a:pt x="146001" y="669326"/>
                  </a:lnTo>
                  <a:lnTo>
                    <a:pt x="122681" y="701786"/>
                  </a:lnTo>
                  <a:lnTo>
                    <a:pt x="101389" y="734558"/>
                  </a:lnTo>
                  <a:lnTo>
                    <a:pt x="82125" y="767612"/>
                  </a:lnTo>
                  <a:lnTo>
                    <a:pt x="49681" y="834455"/>
                  </a:lnTo>
                  <a:lnTo>
                    <a:pt x="25347" y="902088"/>
                  </a:lnTo>
                  <a:lnTo>
                    <a:pt x="9125" y="970287"/>
                  </a:lnTo>
                  <a:lnTo>
                    <a:pt x="1013" y="1038826"/>
                  </a:lnTo>
                  <a:lnTo>
                    <a:pt x="0" y="1073151"/>
                  </a:lnTo>
                  <a:lnTo>
                    <a:pt x="1013" y="1107477"/>
                  </a:lnTo>
                  <a:lnTo>
                    <a:pt x="9125" y="1176015"/>
                  </a:lnTo>
                  <a:lnTo>
                    <a:pt x="25347" y="1244214"/>
                  </a:lnTo>
                  <a:lnTo>
                    <a:pt x="49681" y="1311848"/>
                  </a:lnTo>
                  <a:lnTo>
                    <a:pt x="82125" y="1378692"/>
                  </a:lnTo>
                  <a:lnTo>
                    <a:pt x="101389" y="1411746"/>
                  </a:lnTo>
                  <a:lnTo>
                    <a:pt x="122681" y="1444518"/>
                  </a:lnTo>
                  <a:lnTo>
                    <a:pt x="146001" y="1476979"/>
                  </a:lnTo>
                  <a:lnTo>
                    <a:pt x="171349" y="1509101"/>
                  </a:lnTo>
                  <a:lnTo>
                    <a:pt x="198724" y="1540856"/>
                  </a:lnTo>
                  <a:lnTo>
                    <a:pt x="228127" y="1572215"/>
                  </a:lnTo>
                  <a:lnTo>
                    <a:pt x="259558" y="1603150"/>
                  </a:lnTo>
                  <a:lnTo>
                    <a:pt x="293017" y="1633634"/>
                  </a:lnTo>
                  <a:lnTo>
                    <a:pt x="328503" y="1663637"/>
                  </a:lnTo>
                  <a:lnTo>
                    <a:pt x="366017" y="1693131"/>
                  </a:lnTo>
                  <a:lnTo>
                    <a:pt x="405559" y="1722089"/>
                  </a:lnTo>
                  <a:lnTo>
                    <a:pt x="447129" y="1750482"/>
                  </a:lnTo>
                  <a:lnTo>
                    <a:pt x="490727" y="1778281"/>
                  </a:lnTo>
                  <a:lnTo>
                    <a:pt x="536353" y="1805459"/>
                  </a:lnTo>
                  <a:lnTo>
                    <a:pt x="584006" y="1831987"/>
                  </a:lnTo>
                  <a:lnTo>
                    <a:pt x="623338" y="1852592"/>
                  </a:lnTo>
                  <a:lnTo>
                    <a:pt x="663449" y="1872499"/>
                  </a:lnTo>
                  <a:lnTo>
                    <a:pt x="704313" y="1891707"/>
                  </a:lnTo>
                  <a:lnTo>
                    <a:pt x="745902" y="1910217"/>
                  </a:lnTo>
                  <a:lnTo>
                    <a:pt x="788191" y="1928028"/>
                  </a:lnTo>
                  <a:lnTo>
                    <a:pt x="831151" y="1945141"/>
                  </a:lnTo>
                  <a:lnTo>
                    <a:pt x="874757" y="1961555"/>
                  </a:lnTo>
                  <a:lnTo>
                    <a:pt x="918980" y="1977271"/>
                  </a:lnTo>
                  <a:lnTo>
                    <a:pt x="963795" y="1992288"/>
                  </a:lnTo>
                  <a:lnTo>
                    <a:pt x="1009175" y="2006607"/>
                  </a:lnTo>
                  <a:lnTo>
                    <a:pt x="1055091" y="2020227"/>
                  </a:lnTo>
                  <a:lnTo>
                    <a:pt x="1101519" y="2033149"/>
                  </a:lnTo>
                  <a:lnTo>
                    <a:pt x="1148431" y="2045372"/>
                  </a:lnTo>
                  <a:lnTo>
                    <a:pt x="1195799" y="2056897"/>
                  </a:lnTo>
                  <a:lnTo>
                    <a:pt x="1243597" y="2067724"/>
                  </a:lnTo>
                  <a:lnTo>
                    <a:pt x="1291799" y="2077852"/>
                  </a:lnTo>
                  <a:lnTo>
                    <a:pt x="1340377" y="2087281"/>
                  </a:lnTo>
                  <a:lnTo>
                    <a:pt x="1389304" y="2096012"/>
                  </a:lnTo>
                  <a:lnTo>
                    <a:pt x="1438554" y="2104045"/>
                  </a:lnTo>
                  <a:lnTo>
                    <a:pt x="1488100" y="2111379"/>
                  </a:lnTo>
                  <a:lnTo>
                    <a:pt x="1537914" y="2118014"/>
                  </a:lnTo>
                  <a:lnTo>
                    <a:pt x="1587970" y="2123951"/>
                  </a:lnTo>
                  <a:lnTo>
                    <a:pt x="1638241" y="2129190"/>
                  </a:lnTo>
                  <a:lnTo>
                    <a:pt x="1688701" y="2133730"/>
                  </a:lnTo>
                  <a:lnTo>
                    <a:pt x="1739321" y="2137572"/>
                  </a:lnTo>
                  <a:lnTo>
                    <a:pt x="1790076" y="2140715"/>
                  </a:lnTo>
                  <a:lnTo>
                    <a:pt x="1840939" y="2143160"/>
                  </a:lnTo>
                  <a:lnTo>
                    <a:pt x="1891882" y="2144906"/>
                  </a:lnTo>
                  <a:lnTo>
                    <a:pt x="1942879" y="2145953"/>
                  </a:lnTo>
                  <a:lnTo>
                    <a:pt x="1993903" y="2146303"/>
                  </a:lnTo>
                  <a:lnTo>
                    <a:pt x="2044926" y="2145953"/>
                  </a:lnTo>
                  <a:lnTo>
                    <a:pt x="2095923" y="2144906"/>
                  </a:lnTo>
                  <a:lnTo>
                    <a:pt x="2146867" y="2143160"/>
                  </a:lnTo>
                  <a:lnTo>
                    <a:pt x="2197729" y="2140715"/>
                  </a:lnTo>
                  <a:lnTo>
                    <a:pt x="2248484" y="2137572"/>
                  </a:lnTo>
                  <a:lnTo>
                    <a:pt x="2299105" y="2133730"/>
                  </a:lnTo>
                  <a:lnTo>
                    <a:pt x="2349564" y="2129190"/>
                  </a:lnTo>
                  <a:lnTo>
                    <a:pt x="2399835" y="2123951"/>
                  </a:lnTo>
                  <a:lnTo>
                    <a:pt x="2449892" y="2118014"/>
                  </a:lnTo>
                  <a:lnTo>
                    <a:pt x="2499706" y="2111379"/>
                  </a:lnTo>
                  <a:lnTo>
                    <a:pt x="2549251" y="2104045"/>
                  </a:lnTo>
                  <a:lnTo>
                    <a:pt x="2598501" y="2096012"/>
                  </a:lnTo>
                  <a:lnTo>
                    <a:pt x="2647428" y="2087281"/>
                  </a:lnTo>
                  <a:lnTo>
                    <a:pt x="2696006" y="2077852"/>
                  </a:lnTo>
                  <a:lnTo>
                    <a:pt x="2744208" y="2067724"/>
                  </a:lnTo>
                  <a:lnTo>
                    <a:pt x="2792006" y="2056897"/>
                  </a:lnTo>
                  <a:lnTo>
                    <a:pt x="2839375" y="2045372"/>
                  </a:lnTo>
                  <a:lnTo>
                    <a:pt x="2886286" y="2033149"/>
                  </a:lnTo>
                  <a:lnTo>
                    <a:pt x="2932714" y="2020227"/>
                  </a:lnTo>
                  <a:lnTo>
                    <a:pt x="2978631" y="2006607"/>
                  </a:lnTo>
                  <a:lnTo>
                    <a:pt x="3024010" y="1992288"/>
                  </a:lnTo>
                  <a:lnTo>
                    <a:pt x="3068825" y="1977271"/>
                  </a:lnTo>
                  <a:lnTo>
                    <a:pt x="3113049" y="1961555"/>
                  </a:lnTo>
                  <a:lnTo>
                    <a:pt x="3156654" y="1945141"/>
                  </a:lnTo>
                  <a:lnTo>
                    <a:pt x="3199615" y="1928028"/>
                  </a:lnTo>
                  <a:lnTo>
                    <a:pt x="3241903" y="1910217"/>
                  </a:lnTo>
                  <a:lnTo>
                    <a:pt x="3283493" y="1891707"/>
                  </a:lnTo>
                  <a:lnTo>
                    <a:pt x="3324356" y="1872499"/>
                  </a:lnTo>
                  <a:lnTo>
                    <a:pt x="3364468" y="1852592"/>
                  </a:lnTo>
                  <a:lnTo>
                    <a:pt x="3403800" y="1831987"/>
                  </a:lnTo>
                  <a:lnTo>
                    <a:pt x="3451453" y="1805459"/>
                  </a:lnTo>
                  <a:lnTo>
                    <a:pt x="3497078" y="1778281"/>
                  </a:lnTo>
                  <a:lnTo>
                    <a:pt x="3540676" y="1750482"/>
                  </a:lnTo>
                  <a:lnTo>
                    <a:pt x="3582246" y="1722089"/>
                  </a:lnTo>
                  <a:lnTo>
                    <a:pt x="3621788" y="1693131"/>
                  </a:lnTo>
                  <a:lnTo>
                    <a:pt x="3659302" y="1663637"/>
                  </a:lnTo>
                  <a:lnTo>
                    <a:pt x="3694789" y="1633634"/>
                  </a:lnTo>
                  <a:lnTo>
                    <a:pt x="3728247" y="1603150"/>
                  </a:lnTo>
                  <a:lnTo>
                    <a:pt x="3759678" y="1572215"/>
                  </a:lnTo>
                  <a:lnTo>
                    <a:pt x="3789081" y="1540856"/>
                  </a:lnTo>
                  <a:lnTo>
                    <a:pt x="3816457" y="1509101"/>
                  </a:lnTo>
                  <a:lnTo>
                    <a:pt x="3841804" y="1476979"/>
                  </a:lnTo>
                  <a:lnTo>
                    <a:pt x="3865124" y="1444518"/>
                  </a:lnTo>
                  <a:lnTo>
                    <a:pt x="3886416" y="1411746"/>
                  </a:lnTo>
                  <a:lnTo>
                    <a:pt x="3905680" y="1378692"/>
                  </a:lnTo>
                  <a:lnTo>
                    <a:pt x="3938125" y="1311848"/>
                  </a:lnTo>
                  <a:lnTo>
                    <a:pt x="3962458" y="1244214"/>
                  </a:lnTo>
                  <a:lnTo>
                    <a:pt x="3978681" y="1176015"/>
                  </a:lnTo>
                  <a:lnTo>
                    <a:pt x="3986792" y="1107477"/>
                  </a:lnTo>
                  <a:lnTo>
                    <a:pt x="3987806" y="1073151"/>
                  </a:lnTo>
                  <a:lnTo>
                    <a:pt x="3986792" y="1038826"/>
                  </a:lnTo>
                  <a:lnTo>
                    <a:pt x="3978681" y="970287"/>
                  </a:lnTo>
                  <a:lnTo>
                    <a:pt x="3962458" y="902088"/>
                  </a:lnTo>
                  <a:lnTo>
                    <a:pt x="3938125" y="834455"/>
                  </a:lnTo>
                  <a:lnTo>
                    <a:pt x="3905680" y="767612"/>
                  </a:lnTo>
                  <a:lnTo>
                    <a:pt x="3886416" y="734558"/>
                  </a:lnTo>
                  <a:lnTo>
                    <a:pt x="3865124" y="701786"/>
                  </a:lnTo>
                  <a:lnTo>
                    <a:pt x="3841804" y="669326"/>
                  </a:lnTo>
                  <a:lnTo>
                    <a:pt x="3816457" y="637204"/>
                  </a:lnTo>
                  <a:lnTo>
                    <a:pt x="3789081" y="605450"/>
                  </a:lnTo>
                  <a:lnTo>
                    <a:pt x="3759678" y="574091"/>
                  </a:lnTo>
                  <a:lnTo>
                    <a:pt x="3728247" y="543156"/>
                  </a:lnTo>
                  <a:lnTo>
                    <a:pt x="3694789" y="512673"/>
                  </a:lnTo>
                  <a:lnTo>
                    <a:pt x="3659302" y="482671"/>
                  </a:lnTo>
                  <a:lnTo>
                    <a:pt x="3621788" y="453177"/>
                  </a:lnTo>
                  <a:lnTo>
                    <a:pt x="3582246" y="424220"/>
                  </a:lnTo>
                  <a:lnTo>
                    <a:pt x="3540676" y="395828"/>
                  </a:lnTo>
                  <a:lnTo>
                    <a:pt x="3497078" y="368029"/>
                  </a:lnTo>
                  <a:lnTo>
                    <a:pt x="3451453" y="340852"/>
                  </a:lnTo>
                  <a:lnTo>
                    <a:pt x="3403800" y="314325"/>
                  </a:lnTo>
                  <a:lnTo>
                    <a:pt x="3364468" y="293719"/>
                  </a:lnTo>
                  <a:lnTo>
                    <a:pt x="3324356" y="273812"/>
                  </a:lnTo>
                  <a:lnTo>
                    <a:pt x="3283493" y="254603"/>
                  </a:lnTo>
                  <a:lnTo>
                    <a:pt x="3241903" y="236093"/>
                  </a:lnTo>
                  <a:lnTo>
                    <a:pt x="3199615" y="218281"/>
                  </a:lnTo>
                  <a:lnTo>
                    <a:pt x="3156654" y="201168"/>
                  </a:lnTo>
                  <a:lnTo>
                    <a:pt x="3113049" y="184753"/>
                  </a:lnTo>
                  <a:lnTo>
                    <a:pt x="3068825" y="169037"/>
                  </a:lnTo>
                  <a:lnTo>
                    <a:pt x="3024010" y="154019"/>
                  </a:lnTo>
                  <a:lnTo>
                    <a:pt x="2978631" y="139700"/>
                  </a:lnTo>
                  <a:lnTo>
                    <a:pt x="2932714" y="126079"/>
                  </a:lnTo>
                  <a:lnTo>
                    <a:pt x="2886286" y="113156"/>
                  </a:lnTo>
                  <a:lnTo>
                    <a:pt x="2839375" y="100933"/>
                  </a:lnTo>
                  <a:lnTo>
                    <a:pt x="2792006" y="89407"/>
                  </a:lnTo>
                  <a:lnTo>
                    <a:pt x="2744208" y="78581"/>
                  </a:lnTo>
                  <a:lnTo>
                    <a:pt x="2696006" y="68452"/>
                  </a:lnTo>
                  <a:lnTo>
                    <a:pt x="2647428" y="59023"/>
                  </a:lnTo>
                  <a:lnTo>
                    <a:pt x="2598501" y="50292"/>
                  </a:lnTo>
                  <a:lnTo>
                    <a:pt x="2549251" y="42259"/>
                  </a:lnTo>
                  <a:lnTo>
                    <a:pt x="2499706" y="34925"/>
                  </a:lnTo>
                  <a:lnTo>
                    <a:pt x="2449892" y="28289"/>
                  </a:lnTo>
                  <a:lnTo>
                    <a:pt x="2399835" y="22351"/>
                  </a:lnTo>
                  <a:lnTo>
                    <a:pt x="2349564" y="17113"/>
                  </a:lnTo>
                  <a:lnTo>
                    <a:pt x="2299105" y="12573"/>
                  </a:lnTo>
                  <a:lnTo>
                    <a:pt x="2248484" y="8731"/>
                  </a:lnTo>
                  <a:lnTo>
                    <a:pt x="2197729" y="5588"/>
                  </a:lnTo>
                  <a:lnTo>
                    <a:pt x="2146867" y="3143"/>
                  </a:lnTo>
                  <a:lnTo>
                    <a:pt x="2095923" y="1397"/>
                  </a:lnTo>
                  <a:lnTo>
                    <a:pt x="2044926" y="349"/>
                  </a:lnTo>
                  <a:lnTo>
                    <a:pt x="1993903" y="0"/>
                  </a:lnTo>
                  <a:close/>
                </a:path>
              </a:pathLst>
            </a:custGeom>
            <a:solidFill>
              <a:srgbClr val="C5ECBE"/>
            </a:solidFill>
          </p:spPr>
          <p:txBody>
            <a:bodyPr wrap="square" lIns="0" tIns="0" rIns="0" bIns="0" rtlCol="0"/>
            <a:lstStyle/>
            <a:p>
              <a:endParaRPr>
                <a:latin typeface="Gill Sans Std" panose="020B0502020104020203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506391" y="2687320"/>
              <a:ext cx="3987800" cy="2146300"/>
            </a:xfrm>
            <a:custGeom>
              <a:avLst/>
              <a:gdLst/>
              <a:ahLst/>
              <a:cxnLst/>
              <a:rect l="l" t="t" r="r" b="b"/>
              <a:pathLst>
                <a:path w="3987800" h="2146300">
                  <a:moveTo>
                    <a:pt x="3403803" y="314318"/>
                  </a:moveTo>
                  <a:lnTo>
                    <a:pt x="3451455" y="340846"/>
                  </a:lnTo>
                  <a:lnTo>
                    <a:pt x="3497080" y="368023"/>
                  </a:lnTo>
                  <a:lnTo>
                    <a:pt x="3540677" y="395822"/>
                  </a:lnTo>
                  <a:lnTo>
                    <a:pt x="3582246" y="424214"/>
                  </a:lnTo>
                  <a:lnTo>
                    <a:pt x="3621788" y="453172"/>
                  </a:lnTo>
                  <a:lnTo>
                    <a:pt x="3659301" y="482666"/>
                  </a:lnTo>
                  <a:lnTo>
                    <a:pt x="3694787" y="512669"/>
                  </a:lnTo>
                  <a:lnTo>
                    <a:pt x="3728245" y="543152"/>
                  </a:lnTo>
                  <a:lnTo>
                    <a:pt x="3759676" y="574087"/>
                  </a:lnTo>
                  <a:lnTo>
                    <a:pt x="3789078" y="605446"/>
                  </a:lnTo>
                  <a:lnTo>
                    <a:pt x="3816453" y="637200"/>
                  </a:lnTo>
                  <a:lnTo>
                    <a:pt x="3841800" y="669322"/>
                  </a:lnTo>
                  <a:lnTo>
                    <a:pt x="3865120" y="701783"/>
                  </a:lnTo>
                  <a:lnTo>
                    <a:pt x="3886411" y="734554"/>
                  </a:lnTo>
                  <a:lnTo>
                    <a:pt x="3905675" y="767608"/>
                  </a:lnTo>
                  <a:lnTo>
                    <a:pt x="3938119" y="834451"/>
                  </a:lnTo>
                  <a:lnTo>
                    <a:pt x="3962452" y="902085"/>
                  </a:lnTo>
                  <a:lnTo>
                    <a:pt x="3978675" y="970284"/>
                  </a:lnTo>
                  <a:lnTo>
                    <a:pt x="3986786" y="1038822"/>
                  </a:lnTo>
                  <a:lnTo>
                    <a:pt x="3987799" y="1073148"/>
                  </a:lnTo>
                  <a:lnTo>
                    <a:pt x="3986786" y="1107473"/>
                  </a:lnTo>
                  <a:lnTo>
                    <a:pt x="3978675" y="1176011"/>
                  </a:lnTo>
                  <a:lnTo>
                    <a:pt x="3962452" y="1244210"/>
                  </a:lnTo>
                  <a:lnTo>
                    <a:pt x="3938119" y="1311844"/>
                  </a:lnTo>
                  <a:lnTo>
                    <a:pt x="3905675" y="1378687"/>
                  </a:lnTo>
                  <a:lnTo>
                    <a:pt x="3886411" y="1411741"/>
                  </a:lnTo>
                  <a:lnTo>
                    <a:pt x="3865120" y="1444512"/>
                  </a:lnTo>
                  <a:lnTo>
                    <a:pt x="3841800" y="1476973"/>
                  </a:lnTo>
                  <a:lnTo>
                    <a:pt x="3816453" y="1509095"/>
                  </a:lnTo>
                  <a:lnTo>
                    <a:pt x="3789078" y="1540849"/>
                  </a:lnTo>
                  <a:lnTo>
                    <a:pt x="3759676" y="1572208"/>
                  </a:lnTo>
                  <a:lnTo>
                    <a:pt x="3728245" y="1603143"/>
                  </a:lnTo>
                  <a:lnTo>
                    <a:pt x="3694787" y="1633626"/>
                  </a:lnTo>
                  <a:lnTo>
                    <a:pt x="3659301" y="1663628"/>
                  </a:lnTo>
                  <a:lnTo>
                    <a:pt x="3621788" y="1693122"/>
                  </a:lnTo>
                  <a:lnTo>
                    <a:pt x="3582246" y="1722079"/>
                  </a:lnTo>
                  <a:lnTo>
                    <a:pt x="3540677" y="1750471"/>
                  </a:lnTo>
                  <a:lnTo>
                    <a:pt x="3497080" y="1778270"/>
                  </a:lnTo>
                  <a:lnTo>
                    <a:pt x="3451455" y="1805447"/>
                  </a:lnTo>
                  <a:lnTo>
                    <a:pt x="3403803" y="1831975"/>
                  </a:lnTo>
                  <a:lnTo>
                    <a:pt x="3364470" y="1852580"/>
                  </a:lnTo>
                  <a:lnTo>
                    <a:pt x="3324358" y="1872488"/>
                  </a:lnTo>
                  <a:lnTo>
                    <a:pt x="3283494" y="1891696"/>
                  </a:lnTo>
                  <a:lnTo>
                    <a:pt x="3241904" y="1910207"/>
                  </a:lnTo>
                  <a:lnTo>
                    <a:pt x="3199615" y="1928018"/>
                  </a:lnTo>
                  <a:lnTo>
                    <a:pt x="3156654" y="1945132"/>
                  </a:lnTo>
                  <a:lnTo>
                    <a:pt x="3113048" y="1961546"/>
                  </a:lnTo>
                  <a:lnTo>
                    <a:pt x="3068824" y="1977263"/>
                  </a:lnTo>
                  <a:lnTo>
                    <a:pt x="3024009" y="1992280"/>
                  </a:lnTo>
                  <a:lnTo>
                    <a:pt x="2978630" y="2006600"/>
                  </a:lnTo>
                  <a:lnTo>
                    <a:pt x="2932712" y="2020220"/>
                  </a:lnTo>
                  <a:lnTo>
                    <a:pt x="2886284" y="2033143"/>
                  </a:lnTo>
                  <a:lnTo>
                    <a:pt x="2839373" y="2045366"/>
                  </a:lnTo>
                  <a:lnTo>
                    <a:pt x="2792004" y="2056892"/>
                  </a:lnTo>
                  <a:lnTo>
                    <a:pt x="2744206" y="2067718"/>
                  </a:lnTo>
                  <a:lnTo>
                    <a:pt x="2696004" y="2077847"/>
                  </a:lnTo>
                  <a:lnTo>
                    <a:pt x="2647426" y="2087276"/>
                  </a:lnTo>
                  <a:lnTo>
                    <a:pt x="2598498" y="2096008"/>
                  </a:lnTo>
                  <a:lnTo>
                    <a:pt x="2549249" y="2104040"/>
                  </a:lnTo>
                  <a:lnTo>
                    <a:pt x="2499703" y="2111375"/>
                  </a:lnTo>
                  <a:lnTo>
                    <a:pt x="2449889" y="2118010"/>
                  </a:lnTo>
                  <a:lnTo>
                    <a:pt x="2399832" y="2123948"/>
                  </a:lnTo>
                  <a:lnTo>
                    <a:pt x="2349561" y="2129186"/>
                  </a:lnTo>
                  <a:lnTo>
                    <a:pt x="2299102" y="2133727"/>
                  </a:lnTo>
                  <a:lnTo>
                    <a:pt x="2248481" y="2137568"/>
                  </a:lnTo>
                  <a:lnTo>
                    <a:pt x="2197726" y="2140712"/>
                  </a:lnTo>
                  <a:lnTo>
                    <a:pt x="2146864" y="2143156"/>
                  </a:lnTo>
                  <a:lnTo>
                    <a:pt x="2095920" y="2144903"/>
                  </a:lnTo>
                  <a:lnTo>
                    <a:pt x="2044924" y="2145950"/>
                  </a:lnTo>
                  <a:lnTo>
                    <a:pt x="1993900" y="2146300"/>
                  </a:lnTo>
                  <a:lnTo>
                    <a:pt x="1942876" y="2145950"/>
                  </a:lnTo>
                  <a:lnTo>
                    <a:pt x="1891879" y="2144903"/>
                  </a:lnTo>
                  <a:lnTo>
                    <a:pt x="1840936" y="2143156"/>
                  </a:lnTo>
                  <a:lnTo>
                    <a:pt x="1790074" y="2140712"/>
                  </a:lnTo>
                  <a:lnTo>
                    <a:pt x="1739319" y="2137568"/>
                  </a:lnTo>
                  <a:lnTo>
                    <a:pt x="1688698" y="2133727"/>
                  </a:lnTo>
                  <a:lnTo>
                    <a:pt x="1638239" y="2129186"/>
                  </a:lnTo>
                  <a:lnTo>
                    <a:pt x="1587967" y="2123948"/>
                  </a:lnTo>
                  <a:lnTo>
                    <a:pt x="1537911" y="2118010"/>
                  </a:lnTo>
                  <a:lnTo>
                    <a:pt x="1488097" y="2111375"/>
                  </a:lnTo>
                  <a:lnTo>
                    <a:pt x="1438551" y="2104040"/>
                  </a:lnTo>
                  <a:lnTo>
                    <a:pt x="1389301" y="2096008"/>
                  </a:lnTo>
                  <a:lnTo>
                    <a:pt x="1340374" y="2087276"/>
                  </a:lnTo>
                  <a:lnTo>
                    <a:pt x="1291796" y="2077847"/>
                  </a:lnTo>
                  <a:lnTo>
                    <a:pt x="1243594" y="2067718"/>
                  </a:lnTo>
                  <a:lnTo>
                    <a:pt x="1195796" y="2056892"/>
                  </a:lnTo>
                  <a:lnTo>
                    <a:pt x="1148427" y="2045366"/>
                  </a:lnTo>
                  <a:lnTo>
                    <a:pt x="1101516" y="2033143"/>
                  </a:lnTo>
                  <a:lnTo>
                    <a:pt x="1055088" y="2020220"/>
                  </a:lnTo>
                  <a:lnTo>
                    <a:pt x="1009171" y="2006600"/>
                  </a:lnTo>
                  <a:lnTo>
                    <a:pt x="963791" y="1992280"/>
                  </a:lnTo>
                  <a:lnTo>
                    <a:pt x="918976" y="1977263"/>
                  </a:lnTo>
                  <a:lnTo>
                    <a:pt x="874752" y="1961546"/>
                  </a:lnTo>
                  <a:lnTo>
                    <a:pt x="831147" y="1945132"/>
                  </a:lnTo>
                  <a:lnTo>
                    <a:pt x="788186" y="1928018"/>
                  </a:lnTo>
                  <a:lnTo>
                    <a:pt x="745897" y="1910207"/>
                  </a:lnTo>
                  <a:lnTo>
                    <a:pt x="704307" y="1891696"/>
                  </a:lnTo>
                  <a:lnTo>
                    <a:pt x="663443" y="1872488"/>
                  </a:lnTo>
                  <a:lnTo>
                    <a:pt x="623331" y="1852580"/>
                  </a:lnTo>
                  <a:lnTo>
                    <a:pt x="583999" y="1831975"/>
                  </a:lnTo>
                  <a:lnTo>
                    <a:pt x="536346" y="1805447"/>
                  </a:lnTo>
                  <a:lnTo>
                    <a:pt x="490721" y="1778270"/>
                  </a:lnTo>
                  <a:lnTo>
                    <a:pt x="447124" y="1750471"/>
                  </a:lnTo>
                  <a:lnTo>
                    <a:pt x="405555" y="1722079"/>
                  </a:lnTo>
                  <a:lnTo>
                    <a:pt x="366013" y="1693122"/>
                  </a:lnTo>
                  <a:lnTo>
                    <a:pt x="328499" y="1663628"/>
                  </a:lnTo>
                  <a:lnTo>
                    <a:pt x="293013" y="1633626"/>
                  </a:lnTo>
                  <a:lnTo>
                    <a:pt x="259555" y="1603143"/>
                  </a:lnTo>
                  <a:lnTo>
                    <a:pt x="228124" y="1572208"/>
                  </a:lnTo>
                  <a:lnTo>
                    <a:pt x="198721" y="1540849"/>
                  </a:lnTo>
                  <a:lnTo>
                    <a:pt x="171346" y="1509095"/>
                  </a:lnTo>
                  <a:lnTo>
                    <a:pt x="145999" y="1476973"/>
                  </a:lnTo>
                  <a:lnTo>
                    <a:pt x="122680" y="1444512"/>
                  </a:lnTo>
                  <a:lnTo>
                    <a:pt x="101388" y="1411741"/>
                  </a:lnTo>
                  <a:lnTo>
                    <a:pt x="82124" y="1378687"/>
                  </a:lnTo>
                  <a:lnTo>
                    <a:pt x="49680" y="1311844"/>
                  </a:lnTo>
                  <a:lnTo>
                    <a:pt x="25346" y="1244210"/>
                  </a:lnTo>
                  <a:lnTo>
                    <a:pt x="9124" y="1176011"/>
                  </a:lnTo>
                  <a:lnTo>
                    <a:pt x="1013" y="1107473"/>
                  </a:lnTo>
                  <a:lnTo>
                    <a:pt x="0" y="1073148"/>
                  </a:lnTo>
                  <a:lnTo>
                    <a:pt x="1013" y="1038822"/>
                  </a:lnTo>
                  <a:lnTo>
                    <a:pt x="9124" y="970284"/>
                  </a:lnTo>
                  <a:lnTo>
                    <a:pt x="25346" y="902085"/>
                  </a:lnTo>
                  <a:lnTo>
                    <a:pt x="49680" y="834451"/>
                  </a:lnTo>
                  <a:lnTo>
                    <a:pt x="82124" y="767608"/>
                  </a:lnTo>
                  <a:lnTo>
                    <a:pt x="101388" y="734554"/>
                  </a:lnTo>
                  <a:lnTo>
                    <a:pt x="122680" y="701783"/>
                  </a:lnTo>
                  <a:lnTo>
                    <a:pt x="145999" y="669322"/>
                  </a:lnTo>
                  <a:lnTo>
                    <a:pt x="171346" y="637200"/>
                  </a:lnTo>
                  <a:lnTo>
                    <a:pt x="198721" y="605446"/>
                  </a:lnTo>
                  <a:lnTo>
                    <a:pt x="228124" y="574087"/>
                  </a:lnTo>
                  <a:lnTo>
                    <a:pt x="259555" y="543152"/>
                  </a:lnTo>
                  <a:lnTo>
                    <a:pt x="293013" y="512669"/>
                  </a:lnTo>
                  <a:lnTo>
                    <a:pt x="328499" y="482666"/>
                  </a:lnTo>
                  <a:lnTo>
                    <a:pt x="366013" y="453172"/>
                  </a:lnTo>
                  <a:lnTo>
                    <a:pt x="405555" y="424214"/>
                  </a:lnTo>
                  <a:lnTo>
                    <a:pt x="447124" y="395822"/>
                  </a:lnTo>
                  <a:lnTo>
                    <a:pt x="490721" y="368023"/>
                  </a:lnTo>
                  <a:lnTo>
                    <a:pt x="536346" y="340846"/>
                  </a:lnTo>
                  <a:lnTo>
                    <a:pt x="583999" y="314318"/>
                  </a:lnTo>
                  <a:lnTo>
                    <a:pt x="623331" y="293713"/>
                  </a:lnTo>
                  <a:lnTo>
                    <a:pt x="663443" y="273806"/>
                  </a:lnTo>
                  <a:lnTo>
                    <a:pt x="704307" y="254598"/>
                  </a:lnTo>
                  <a:lnTo>
                    <a:pt x="745897" y="236088"/>
                  </a:lnTo>
                  <a:lnTo>
                    <a:pt x="788186" y="218276"/>
                  </a:lnTo>
                  <a:lnTo>
                    <a:pt x="831147" y="201163"/>
                  </a:lnTo>
                  <a:lnTo>
                    <a:pt x="874752" y="184749"/>
                  </a:lnTo>
                  <a:lnTo>
                    <a:pt x="918976" y="169033"/>
                  </a:lnTo>
                  <a:lnTo>
                    <a:pt x="963791" y="154016"/>
                  </a:lnTo>
                  <a:lnTo>
                    <a:pt x="1009171" y="139697"/>
                  </a:lnTo>
                  <a:lnTo>
                    <a:pt x="1055088" y="126076"/>
                  </a:lnTo>
                  <a:lnTo>
                    <a:pt x="1101516" y="113154"/>
                  </a:lnTo>
                  <a:lnTo>
                    <a:pt x="1148427" y="100931"/>
                  </a:lnTo>
                  <a:lnTo>
                    <a:pt x="1195796" y="89406"/>
                  </a:lnTo>
                  <a:lnTo>
                    <a:pt x="1243594" y="78579"/>
                  </a:lnTo>
                  <a:lnTo>
                    <a:pt x="1291796" y="68451"/>
                  </a:lnTo>
                  <a:lnTo>
                    <a:pt x="1340374" y="59022"/>
                  </a:lnTo>
                  <a:lnTo>
                    <a:pt x="1389301" y="50291"/>
                  </a:lnTo>
                  <a:lnTo>
                    <a:pt x="1438551" y="42258"/>
                  </a:lnTo>
                  <a:lnTo>
                    <a:pt x="1488097" y="34924"/>
                  </a:lnTo>
                  <a:lnTo>
                    <a:pt x="1537911" y="28288"/>
                  </a:lnTo>
                  <a:lnTo>
                    <a:pt x="1587967" y="22351"/>
                  </a:lnTo>
                  <a:lnTo>
                    <a:pt x="1638239" y="17113"/>
                  </a:lnTo>
                  <a:lnTo>
                    <a:pt x="1688698" y="12572"/>
                  </a:lnTo>
                  <a:lnTo>
                    <a:pt x="1739319" y="8731"/>
                  </a:lnTo>
                  <a:lnTo>
                    <a:pt x="1790074" y="5588"/>
                  </a:lnTo>
                  <a:lnTo>
                    <a:pt x="1840936" y="3143"/>
                  </a:lnTo>
                  <a:lnTo>
                    <a:pt x="1891879" y="1397"/>
                  </a:lnTo>
                  <a:lnTo>
                    <a:pt x="1942876" y="349"/>
                  </a:lnTo>
                  <a:lnTo>
                    <a:pt x="1993900" y="0"/>
                  </a:lnTo>
                  <a:lnTo>
                    <a:pt x="2044924" y="349"/>
                  </a:lnTo>
                  <a:lnTo>
                    <a:pt x="2095920" y="1397"/>
                  </a:lnTo>
                  <a:lnTo>
                    <a:pt x="2146864" y="3143"/>
                  </a:lnTo>
                  <a:lnTo>
                    <a:pt x="2197726" y="5588"/>
                  </a:lnTo>
                  <a:lnTo>
                    <a:pt x="2248481" y="8731"/>
                  </a:lnTo>
                  <a:lnTo>
                    <a:pt x="2299102" y="12572"/>
                  </a:lnTo>
                  <a:lnTo>
                    <a:pt x="2349561" y="17113"/>
                  </a:lnTo>
                  <a:lnTo>
                    <a:pt x="2399832" y="22351"/>
                  </a:lnTo>
                  <a:lnTo>
                    <a:pt x="2449889" y="28288"/>
                  </a:lnTo>
                  <a:lnTo>
                    <a:pt x="2499703" y="34924"/>
                  </a:lnTo>
                  <a:lnTo>
                    <a:pt x="2549249" y="42258"/>
                  </a:lnTo>
                  <a:lnTo>
                    <a:pt x="2598498" y="50291"/>
                  </a:lnTo>
                  <a:lnTo>
                    <a:pt x="2647426" y="59022"/>
                  </a:lnTo>
                  <a:lnTo>
                    <a:pt x="2696004" y="68451"/>
                  </a:lnTo>
                  <a:lnTo>
                    <a:pt x="2744206" y="78579"/>
                  </a:lnTo>
                  <a:lnTo>
                    <a:pt x="2792004" y="89406"/>
                  </a:lnTo>
                  <a:lnTo>
                    <a:pt x="2839373" y="100931"/>
                  </a:lnTo>
                  <a:lnTo>
                    <a:pt x="2886284" y="113154"/>
                  </a:lnTo>
                  <a:lnTo>
                    <a:pt x="2932712" y="126076"/>
                  </a:lnTo>
                  <a:lnTo>
                    <a:pt x="2978630" y="139697"/>
                  </a:lnTo>
                  <a:lnTo>
                    <a:pt x="3024009" y="154016"/>
                  </a:lnTo>
                  <a:lnTo>
                    <a:pt x="3068824" y="169033"/>
                  </a:lnTo>
                  <a:lnTo>
                    <a:pt x="3113048" y="184749"/>
                  </a:lnTo>
                  <a:lnTo>
                    <a:pt x="3156654" y="201163"/>
                  </a:lnTo>
                  <a:lnTo>
                    <a:pt x="3199615" y="218276"/>
                  </a:lnTo>
                  <a:lnTo>
                    <a:pt x="3241904" y="236088"/>
                  </a:lnTo>
                  <a:lnTo>
                    <a:pt x="3283494" y="254598"/>
                  </a:lnTo>
                  <a:lnTo>
                    <a:pt x="3324358" y="273806"/>
                  </a:lnTo>
                  <a:lnTo>
                    <a:pt x="3364470" y="293713"/>
                  </a:lnTo>
                  <a:lnTo>
                    <a:pt x="3403803" y="3143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ill Sans Std" panose="020B0502020104020203" pitchFamily="34" charset="0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7112001" y="3451581"/>
              <a:ext cx="1003656" cy="5770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4540"/>
                </a:lnSpc>
              </a:pPr>
              <a:r>
                <a:rPr sz="3800" dirty="0">
                  <a:latin typeface="Gill Sans Std" panose="020B0502020104020203" pitchFamily="34" charset="0"/>
                  <a:cs typeface="Times New Roman"/>
                </a:rPr>
                <a:t>C++</a:t>
              </a:r>
            </a:p>
          </p:txBody>
        </p:sp>
        <p:sp>
          <p:nvSpPr>
            <p:cNvPr id="9" name="object 9"/>
            <p:cNvSpPr/>
            <p:nvPr/>
          </p:nvSpPr>
          <p:spPr>
            <a:xfrm>
              <a:off x="4524767" y="2872648"/>
              <a:ext cx="2348865" cy="1752600"/>
            </a:xfrm>
            <a:custGeom>
              <a:avLst/>
              <a:gdLst/>
              <a:ahLst/>
              <a:cxnLst/>
              <a:rect l="l" t="t" r="r" b="b"/>
              <a:pathLst>
                <a:path w="2348865" h="1752600">
                  <a:moveTo>
                    <a:pt x="2005102" y="256474"/>
                  </a:moveTo>
                  <a:lnTo>
                    <a:pt x="2045545" y="288159"/>
                  </a:lnTo>
                  <a:lnTo>
                    <a:pt x="2083461" y="320944"/>
                  </a:lnTo>
                  <a:lnTo>
                    <a:pt x="2118848" y="354758"/>
                  </a:lnTo>
                  <a:lnTo>
                    <a:pt x="2151708" y="389531"/>
                  </a:lnTo>
                  <a:lnTo>
                    <a:pt x="2182040" y="425191"/>
                  </a:lnTo>
                  <a:lnTo>
                    <a:pt x="2209845" y="461668"/>
                  </a:lnTo>
                  <a:lnTo>
                    <a:pt x="2235122" y="498891"/>
                  </a:lnTo>
                  <a:lnTo>
                    <a:pt x="2257871" y="536788"/>
                  </a:lnTo>
                  <a:lnTo>
                    <a:pt x="2278092" y="575288"/>
                  </a:lnTo>
                  <a:lnTo>
                    <a:pt x="2295786" y="614321"/>
                  </a:lnTo>
                  <a:lnTo>
                    <a:pt x="2310952" y="653816"/>
                  </a:lnTo>
                  <a:lnTo>
                    <a:pt x="2323591" y="693700"/>
                  </a:lnTo>
                  <a:lnTo>
                    <a:pt x="2333702" y="733905"/>
                  </a:lnTo>
                  <a:lnTo>
                    <a:pt x="2341285" y="774358"/>
                  </a:lnTo>
                  <a:lnTo>
                    <a:pt x="2346340" y="814988"/>
                  </a:lnTo>
                  <a:lnTo>
                    <a:pt x="2348868" y="855725"/>
                  </a:lnTo>
                  <a:lnTo>
                    <a:pt x="2348868" y="896497"/>
                  </a:lnTo>
                  <a:lnTo>
                    <a:pt x="2346340" y="937234"/>
                  </a:lnTo>
                  <a:lnTo>
                    <a:pt x="2341285" y="977864"/>
                  </a:lnTo>
                  <a:lnTo>
                    <a:pt x="2333702" y="1018317"/>
                  </a:lnTo>
                  <a:lnTo>
                    <a:pt x="2323591" y="1058521"/>
                  </a:lnTo>
                  <a:lnTo>
                    <a:pt x="2310952" y="1098406"/>
                  </a:lnTo>
                  <a:lnTo>
                    <a:pt x="2295786" y="1137900"/>
                  </a:lnTo>
                  <a:lnTo>
                    <a:pt x="2278092" y="1176933"/>
                  </a:lnTo>
                  <a:lnTo>
                    <a:pt x="2257871" y="1215433"/>
                  </a:lnTo>
                  <a:lnTo>
                    <a:pt x="2235122" y="1253330"/>
                  </a:lnTo>
                  <a:lnTo>
                    <a:pt x="2209845" y="1290552"/>
                  </a:lnTo>
                  <a:lnTo>
                    <a:pt x="2182040" y="1327029"/>
                  </a:lnTo>
                  <a:lnTo>
                    <a:pt x="2151708" y="1362689"/>
                  </a:lnTo>
                  <a:lnTo>
                    <a:pt x="2118848" y="1397462"/>
                  </a:lnTo>
                  <a:lnTo>
                    <a:pt x="2083461" y="1431276"/>
                  </a:lnTo>
                  <a:lnTo>
                    <a:pt x="2045545" y="1464061"/>
                  </a:lnTo>
                  <a:lnTo>
                    <a:pt x="2005102" y="1495745"/>
                  </a:lnTo>
                  <a:lnTo>
                    <a:pt x="1967292" y="1522742"/>
                  </a:lnTo>
                  <a:lnTo>
                    <a:pt x="1928300" y="1548240"/>
                  </a:lnTo>
                  <a:lnTo>
                    <a:pt x="1888194" y="1572237"/>
                  </a:lnTo>
                  <a:lnTo>
                    <a:pt x="1847041" y="1594735"/>
                  </a:lnTo>
                  <a:lnTo>
                    <a:pt x="1804908" y="1615733"/>
                  </a:lnTo>
                  <a:lnTo>
                    <a:pt x="1761864" y="1635230"/>
                  </a:lnTo>
                  <a:lnTo>
                    <a:pt x="1717976" y="1653229"/>
                  </a:lnTo>
                  <a:lnTo>
                    <a:pt x="1673312" y="1669727"/>
                  </a:lnTo>
                  <a:lnTo>
                    <a:pt x="1627938" y="1684725"/>
                  </a:lnTo>
                  <a:lnTo>
                    <a:pt x="1581923" y="1698224"/>
                  </a:lnTo>
                  <a:lnTo>
                    <a:pt x="1535333" y="1710223"/>
                  </a:lnTo>
                  <a:lnTo>
                    <a:pt x="1488237" y="1720722"/>
                  </a:lnTo>
                  <a:lnTo>
                    <a:pt x="1440703" y="1729721"/>
                  </a:lnTo>
                  <a:lnTo>
                    <a:pt x="1392796" y="1737220"/>
                  </a:lnTo>
                  <a:lnTo>
                    <a:pt x="1344586" y="1743219"/>
                  </a:lnTo>
                  <a:lnTo>
                    <a:pt x="1296140" y="1747719"/>
                  </a:lnTo>
                  <a:lnTo>
                    <a:pt x="1247525" y="1750718"/>
                  </a:lnTo>
                  <a:lnTo>
                    <a:pt x="1198808" y="1752218"/>
                  </a:lnTo>
                  <a:lnTo>
                    <a:pt x="1150058" y="1752218"/>
                  </a:lnTo>
                  <a:lnTo>
                    <a:pt x="1101341" y="1750718"/>
                  </a:lnTo>
                  <a:lnTo>
                    <a:pt x="1052726" y="1747719"/>
                  </a:lnTo>
                  <a:lnTo>
                    <a:pt x="1004279" y="1743219"/>
                  </a:lnTo>
                  <a:lnTo>
                    <a:pt x="956069" y="1737220"/>
                  </a:lnTo>
                  <a:lnTo>
                    <a:pt x="908163" y="1729721"/>
                  </a:lnTo>
                  <a:lnTo>
                    <a:pt x="860628" y="1720722"/>
                  </a:lnTo>
                  <a:lnTo>
                    <a:pt x="813532" y="1710223"/>
                  </a:lnTo>
                  <a:lnTo>
                    <a:pt x="766943" y="1698224"/>
                  </a:lnTo>
                  <a:lnTo>
                    <a:pt x="720927" y="1684725"/>
                  </a:lnTo>
                  <a:lnTo>
                    <a:pt x="675553" y="1669727"/>
                  </a:lnTo>
                  <a:lnTo>
                    <a:pt x="630888" y="1653229"/>
                  </a:lnTo>
                  <a:lnTo>
                    <a:pt x="587000" y="1635230"/>
                  </a:lnTo>
                  <a:lnTo>
                    <a:pt x="543956" y="1615733"/>
                  </a:lnTo>
                  <a:lnTo>
                    <a:pt x="501823" y="1594735"/>
                  </a:lnTo>
                  <a:lnTo>
                    <a:pt x="460670" y="1572237"/>
                  </a:lnTo>
                  <a:lnTo>
                    <a:pt x="420563" y="1548240"/>
                  </a:lnTo>
                  <a:lnTo>
                    <a:pt x="381570" y="1522742"/>
                  </a:lnTo>
                  <a:lnTo>
                    <a:pt x="343760" y="1495745"/>
                  </a:lnTo>
                  <a:lnTo>
                    <a:pt x="303317" y="1464061"/>
                  </a:lnTo>
                  <a:lnTo>
                    <a:pt x="265403" y="1431276"/>
                  </a:lnTo>
                  <a:lnTo>
                    <a:pt x="230015" y="1397462"/>
                  </a:lnTo>
                  <a:lnTo>
                    <a:pt x="197156" y="1362689"/>
                  </a:lnTo>
                  <a:lnTo>
                    <a:pt x="166824" y="1327029"/>
                  </a:lnTo>
                  <a:lnTo>
                    <a:pt x="139020" y="1290552"/>
                  </a:lnTo>
                  <a:lnTo>
                    <a:pt x="113744" y="1253330"/>
                  </a:lnTo>
                  <a:lnTo>
                    <a:pt x="90995" y="1215433"/>
                  </a:lnTo>
                  <a:lnTo>
                    <a:pt x="70774" y="1176933"/>
                  </a:lnTo>
                  <a:lnTo>
                    <a:pt x="53080" y="1137900"/>
                  </a:lnTo>
                  <a:lnTo>
                    <a:pt x="37914" y="1098406"/>
                  </a:lnTo>
                  <a:lnTo>
                    <a:pt x="25276" y="1058521"/>
                  </a:lnTo>
                  <a:lnTo>
                    <a:pt x="15165" y="1018317"/>
                  </a:lnTo>
                  <a:lnTo>
                    <a:pt x="7582" y="977864"/>
                  </a:lnTo>
                  <a:lnTo>
                    <a:pt x="2527" y="937234"/>
                  </a:lnTo>
                  <a:lnTo>
                    <a:pt x="0" y="896497"/>
                  </a:lnTo>
                  <a:lnTo>
                    <a:pt x="0" y="855725"/>
                  </a:lnTo>
                  <a:lnTo>
                    <a:pt x="2527" y="814988"/>
                  </a:lnTo>
                  <a:lnTo>
                    <a:pt x="7582" y="774358"/>
                  </a:lnTo>
                  <a:lnTo>
                    <a:pt x="15165" y="733905"/>
                  </a:lnTo>
                  <a:lnTo>
                    <a:pt x="25276" y="693700"/>
                  </a:lnTo>
                  <a:lnTo>
                    <a:pt x="37914" y="653816"/>
                  </a:lnTo>
                  <a:lnTo>
                    <a:pt x="53080" y="614321"/>
                  </a:lnTo>
                  <a:lnTo>
                    <a:pt x="70774" y="575288"/>
                  </a:lnTo>
                  <a:lnTo>
                    <a:pt x="90995" y="536788"/>
                  </a:lnTo>
                  <a:lnTo>
                    <a:pt x="113744" y="498891"/>
                  </a:lnTo>
                  <a:lnTo>
                    <a:pt x="139020" y="461668"/>
                  </a:lnTo>
                  <a:lnTo>
                    <a:pt x="166824" y="425191"/>
                  </a:lnTo>
                  <a:lnTo>
                    <a:pt x="197156" y="389531"/>
                  </a:lnTo>
                  <a:lnTo>
                    <a:pt x="230015" y="354758"/>
                  </a:lnTo>
                  <a:lnTo>
                    <a:pt x="265403" y="320944"/>
                  </a:lnTo>
                  <a:lnTo>
                    <a:pt x="303317" y="288159"/>
                  </a:lnTo>
                  <a:lnTo>
                    <a:pt x="343760" y="256474"/>
                  </a:lnTo>
                  <a:lnTo>
                    <a:pt x="381570" y="229477"/>
                  </a:lnTo>
                  <a:lnTo>
                    <a:pt x="420563" y="203979"/>
                  </a:lnTo>
                  <a:lnTo>
                    <a:pt x="460670" y="179982"/>
                  </a:lnTo>
                  <a:lnTo>
                    <a:pt x="501823" y="157484"/>
                  </a:lnTo>
                  <a:lnTo>
                    <a:pt x="543956" y="136486"/>
                  </a:lnTo>
                  <a:lnTo>
                    <a:pt x="587000" y="116988"/>
                  </a:lnTo>
                  <a:lnTo>
                    <a:pt x="630888" y="98990"/>
                  </a:lnTo>
                  <a:lnTo>
                    <a:pt x="675553" y="82491"/>
                  </a:lnTo>
                  <a:lnTo>
                    <a:pt x="720927" y="67493"/>
                  </a:lnTo>
                  <a:lnTo>
                    <a:pt x="766943" y="53994"/>
                  </a:lnTo>
                  <a:lnTo>
                    <a:pt x="813532" y="41995"/>
                  </a:lnTo>
                  <a:lnTo>
                    <a:pt x="860628" y="31496"/>
                  </a:lnTo>
                  <a:lnTo>
                    <a:pt x="908163" y="22497"/>
                  </a:lnTo>
                  <a:lnTo>
                    <a:pt x="956069" y="14998"/>
                  </a:lnTo>
                  <a:lnTo>
                    <a:pt x="1004279" y="8999"/>
                  </a:lnTo>
                  <a:lnTo>
                    <a:pt x="1052726" y="4499"/>
                  </a:lnTo>
                  <a:lnTo>
                    <a:pt x="1101341" y="1499"/>
                  </a:lnTo>
                  <a:lnTo>
                    <a:pt x="1150058" y="0"/>
                  </a:lnTo>
                  <a:lnTo>
                    <a:pt x="1198808" y="0"/>
                  </a:lnTo>
                  <a:lnTo>
                    <a:pt x="1247525" y="1499"/>
                  </a:lnTo>
                  <a:lnTo>
                    <a:pt x="1296140" y="4499"/>
                  </a:lnTo>
                  <a:lnTo>
                    <a:pt x="1344586" y="8999"/>
                  </a:lnTo>
                  <a:lnTo>
                    <a:pt x="1392796" y="14998"/>
                  </a:lnTo>
                  <a:lnTo>
                    <a:pt x="1440703" y="22497"/>
                  </a:lnTo>
                  <a:lnTo>
                    <a:pt x="1488237" y="31496"/>
                  </a:lnTo>
                  <a:lnTo>
                    <a:pt x="1535333" y="41995"/>
                  </a:lnTo>
                  <a:lnTo>
                    <a:pt x="1581923" y="53994"/>
                  </a:lnTo>
                  <a:lnTo>
                    <a:pt x="1627938" y="67493"/>
                  </a:lnTo>
                  <a:lnTo>
                    <a:pt x="1673312" y="82491"/>
                  </a:lnTo>
                  <a:lnTo>
                    <a:pt x="1717976" y="98990"/>
                  </a:lnTo>
                  <a:lnTo>
                    <a:pt x="1761864" y="116988"/>
                  </a:lnTo>
                  <a:lnTo>
                    <a:pt x="1804908" y="136486"/>
                  </a:lnTo>
                  <a:lnTo>
                    <a:pt x="1847041" y="157484"/>
                  </a:lnTo>
                  <a:lnTo>
                    <a:pt x="1888194" y="179982"/>
                  </a:lnTo>
                  <a:lnTo>
                    <a:pt x="1928300" y="203979"/>
                  </a:lnTo>
                  <a:lnTo>
                    <a:pt x="1967292" y="229477"/>
                  </a:lnTo>
                  <a:lnTo>
                    <a:pt x="2005102" y="256474"/>
                  </a:lnTo>
                </a:path>
              </a:pathLst>
            </a:custGeom>
            <a:solidFill>
              <a:srgbClr val="FB7E93"/>
            </a:solidFill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Gill Sans Std" panose="020B0502020104020203" pitchFamily="34" charset="0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553431" y="3502381"/>
              <a:ext cx="321945" cy="5772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4540"/>
                </a:lnSpc>
              </a:pPr>
              <a:r>
                <a:rPr sz="3800" dirty="0">
                  <a:latin typeface="Gill Sans Std" panose="020B0502020104020203" pitchFamily="34" charset="0"/>
                  <a:cs typeface="Times New Roman"/>
                </a:rPr>
                <a:t>C</a:t>
              </a:r>
              <a:endParaRPr sz="3800">
                <a:latin typeface="Gill Sans Std" panose="020B0502020104020203" pitchFamily="34" charset="0"/>
                <a:cs typeface="Times New Roman"/>
              </a:endParaRPr>
            </a:p>
          </p:txBody>
        </p:sp>
      </p:grpSp>
      <p:sp>
        <p:nvSpPr>
          <p:cNvPr id="12" name="object 2"/>
          <p:cNvSpPr txBox="1">
            <a:spLocks/>
          </p:cNvSpPr>
          <p:nvPr/>
        </p:nvSpPr>
        <p:spPr>
          <a:xfrm>
            <a:off x="0" y="774700"/>
            <a:ext cx="130048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dirty="0"/>
              <a:t>C</a:t>
            </a:r>
            <a:r>
              <a:rPr lang="en-US" altLang="zh-CN" spc="-5" dirty="0"/>
              <a:t> </a:t>
            </a:r>
            <a:r>
              <a:rPr lang="en-US" altLang="zh-CN" dirty="0"/>
              <a:t>and C++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1587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8000" y="321737"/>
            <a:ext cx="101854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10130" algn="l"/>
              </a:tabLst>
            </a:pPr>
            <a:r>
              <a:rPr spc="-5" dirty="0"/>
              <a:t>C+</a:t>
            </a:r>
            <a:r>
              <a:rPr dirty="0"/>
              <a:t>+</a:t>
            </a:r>
            <a:r>
              <a:rPr lang="en-US" dirty="0"/>
              <a:t> </a:t>
            </a:r>
            <a:r>
              <a:rPr spc="-5" dirty="0"/>
              <a:t>i</a:t>
            </a:r>
            <a:r>
              <a:rPr dirty="0"/>
              <a:t>mp</a:t>
            </a:r>
            <a:r>
              <a:rPr spc="-210" dirty="0"/>
              <a:t>r</a:t>
            </a:r>
            <a:r>
              <a:rPr spc="-85" dirty="0"/>
              <a:t>o</a:t>
            </a:r>
            <a:r>
              <a:rPr spc="-170" dirty="0"/>
              <a:t>v</a:t>
            </a:r>
            <a:r>
              <a:rPr dirty="0"/>
              <a:t>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8993" y="1689100"/>
            <a:ext cx="46228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80770" algn="l"/>
              </a:tabLst>
            </a:pPr>
            <a:r>
              <a:rPr sz="3800" dirty="0">
                <a:latin typeface="Gill Sans MT"/>
                <a:cs typeface="Gill Sans MT"/>
              </a:rPr>
              <a:t>Data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abstraction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8993" y="2679700"/>
            <a:ext cx="37084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93520" algn="l"/>
              </a:tabLst>
            </a:pPr>
            <a:r>
              <a:rPr sz="3800" dirty="0">
                <a:latin typeface="Gill Sans MT"/>
                <a:cs typeface="Gill Sans MT"/>
              </a:rPr>
              <a:t>Access	cont</a:t>
            </a:r>
            <a:r>
              <a:rPr sz="3800" spc="-95" dirty="0">
                <a:latin typeface="Gill Sans MT"/>
                <a:cs typeface="Gill Sans MT"/>
              </a:rPr>
              <a:t>r</a:t>
            </a:r>
            <a:r>
              <a:rPr sz="3800" dirty="0">
                <a:latin typeface="Gill Sans MT"/>
                <a:cs typeface="Gill Sans MT"/>
              </a:rPr>
              <a:t>ol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98993" y="3657600"/>
            <a:ext cx="553720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5" dirty="0">
                <a:latin typeface="Gill Sans MT"/>
                <a:cs typeface="Gill Sans MT"/>
              </a:rPr>
              <a:t>Initialization </a:t>
            </a:r>
            <a:r>
              <a:rPr sz="3800" dirty="0">
                <a:latin typeface="Gill Sans MT"/>
                <a:cs typeface="Gill Sans MT"/>
              </a:rPr>
              <a:t>&amp;</a:t>
            </a:r>
            <a:r>
              <a:rPr sz="3800" spc="-35" dirty="0">
                <a:latin typeface="Gill Sans MT"/>
                <a:cs typeface="Gill Sans MT"/>
              </a:rPr>
              <a:t> </a:t>
            </a:r>
            <a:r>
              <a:rPr sz="3800" spc="-10" dirty="0">
                <a:latin typeface="Gill Sans MT"/>
                <a:cs typeface="Gill Sans MT"/>
              </a:rPr>
              <a:t>cleanup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3593" y="4707464"/>
            <a:ext cx="59944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5" dirty="0">
                <a:latin typeface="Gill Sans MT"/>
                <a:cs typeface="Gill Sans MT"/>
              </a:rPr>
              <a:t>Function</a:t>
            </a:r>
            <a:r>
              <a:rPr sz="3800" spc="-40" dirty="0">
                <a:latin typeface="Gill Sans MT"/>
                <a:cs typeface="Gill Sans MT"/>
              </a:rPr>
              <a:t> </a:t>
            </a:r>
            <a:r>
              <a:rPr sz="3800" spc="-15" dirty="0">
                <a:latin typeface="Gill Sans MT"/>
                <a:cs typeface="Gill Sans MT"/>
              </a:rPr>
              <a:t>overloading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8993" y="5638800"/>
            <a:ext cx="546100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704339" algn="l"/>
              </a:tabLst>
            </a:pPr>
            <a:r>
              <a:rPr sz="3800" spc="-15" dirty="0">
                <a:latin typeface="Gill Sans MT"/>
                <a:cs typeface="Gill Sans MT"/>
              </a:rPr>
              <a:t>Streams</a:t>
            </a:r>
            <a:r>
              <a:rPr lang="en-US" sz="3800" spc="-15" dirty="0">
                <a:latin typeface="Gill Sans MT"/>
                <a:cs typeface="Gill Sans MT"/>
              </a:rPr>
              <a:t> </a:t>
            </a:r>
            <a:r>
              <a:rPr sz="3800" spc="-15" dirty="0">
                <a:latin typeface="Gill Sans MT"/>
                <a:cs typeface="Gill Sans MT"/>
              </a:rPr>
              <a:t>for</a:t>
            </a:r>
            <a:r>
              <a:rPr sz="3800" spc="-100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I/O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8993" y="6616700"/>
            <a:ext cx="43180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35505" algn="l"/>
              </a:tabLst>
            </a:pPr>
            <a:r>
              <a:rPr sz="3800" dirty="0">
                <a:latin typeface="Gill Sans MT"/>
                <a:cs typeface="Gill Sans MT"/>
              </a:rPr>
              <a:t>Constants</a:t>
            </a:r>
            <a:r>
              <a:rPr lang="en-US" sz="3800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(</a:t>
            </a:r>
            <a:r>
              <a:rPr sz="3800" dirty="0">
                <a:latin typeface="Gill Sans MT"/>
                <a:cs typeface="Gill Sans MT"/>
              </a:rPr>
              <a:t>C99)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98993" y="7607300"/>
            <a:ext cx="36322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dirty="0">
                <a:latin typeface="Gill Sans MT"/>
                <a:cs typeface="Gill Sans MT"/>
              </a:rPr>
              <a:t>Name</a:t>
            </a:r>
            <a:r>
              <a:rPr sz="3800" spc="-95" dirty="0">
                <a:latin typeface="Gill Sans MT"/>
                <a:cs typeface="Gill Sans MT"/>
              </a:rPr>
              <a:t> </a:t>
            </a:r>
            <a:r>
              <a:rPr sz="3800" spc="-15" dirty="0">
                <a:latin typeface="Gill Sans MT"/>
                <a:cs typeface="Gill Sans MT"/>
              </a:rPr>
              <a:t>control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4793" y="1467154"/>
            <a:ext cx="318135" cy="790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0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59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59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59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59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59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59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80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8993" y="8585200"/>
            <a:ext cx="52324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5" dirty="0">
                <a:latin typeface="Gill Sans MT"/>
                <a:cs typeface="Gill Sans MT"/>
              </a:rPr>
              <a:t>Inline</a:t>
            </a:r>
            <a:r>
              <a:rPr sz="3800" spc="-25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functions(C99)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24512" y="1689100"/>
            <a:ext cx="30607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15" dirty="0">
                <a:latin typeface="Gill Sans MT"/>
                <a:cs typeface="Gill Sans MT"/>
              </a:rPr>
              <a:t>References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24512" y="2679700"/>
            <a:ext cx="52959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5" dirty="0">
                <a:latin typeface="Gill Sans MT"/>
                <a:cs typeface="Gill Sans MT"/>
              </a:rPr>
              <a:t>Operator</a:t>
            </a:r>
            <a:r>
              <a:rPr sz="3800" spc="-35" dirty="0">
                <a:latin typeface="Gill Sans MT"/>
                <a:cs typeface="Gill Sans MT"/>
              </a:rPr>
              <a:t> </a:t>
            </a:r>
            <a:r>
              <a:rPr sz="3800" spc="-15" dirty="0">
                <a:latin typeface="Gill Sans MT"/>
                <a:cs typeface="Gill Sans MT"/>
              </a:rPr>
              <a:t>overloading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24512" y="3733800"/>
            <a:ext cx="5125081" cy="1024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000"/>
              </a:lnSpc>
              <a:tabLst>
                <a:tab pos="1804670" algn="l"/>
                <a:tab pos="2902585" algn="l"/>
              </a:tabLst>
            </a:pPr>
            <a:r>
              <a:rPr sz="3800" dirty="0">
                <a:latin typeface="Gill Sans MT"/>
                <a:cs typeface="Gill Sans MT"/>
              </a:rPr>
              <a:t>Mo</a:t>
            </a:r>
            <a:r>
              <a:rPr sz="3800" spc="-80" dirty="0">
                <a:latin typeface="Gill Sans MT"/>
                <a:cs typeface="Gill Sans MT"/>
              </a:rPr>
              <a:t>r</a:t>
            </a:r>
            <a:r>
              <a:rPr sz="3800" dirty="0">
                <a:latin typeface="Gill Sans MT"/>
                <a:cs typeface="Gill Sans MT"/>
              </a:rPr>
              <a:t>e</a:t>
            </a:r>
            <a:r>
              <a:rPr sz="3800" spc="-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sa</a:t>
            </a:r>
            <a:r>
              <a:rPr sz="3800" spc="-40" dirty="0">
                <a:latin typeface="Gill Sans MT"/>
                <a:cs typeface="Gill Sans MT"/>
              </a:rPr>
              <a:t>f</a:t>
            </a:r>
            <a:r>
              <a:rPr sz="3800" dirty="0">
                <a:latin typeface="Gill Sans MT"/>
                <a:cs typeface="Gill Sans MT"/>
              </a:rPr>
              <a:t>e</a:t>
            </a:r>
            <a:r>
              <a:rPr sz="3800" spc="-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and	p</a:t>
            </a:r>
            <a:r>
              <a:rPr sz="3800" spc="-40" dirty="0">
                <a:latin typeface="Gill Sans MT"/>
                <a:cs typeface="Gill Sans MT"/>
              </a:rPr>
              <a:t>o</a:t>
            </a:r>
            <a:r>
              <a:rPr sz="3800" spc="-80" dirty="0">
                <a:latin typeface="Gill Sans MT"/>
                <a:cs typeface="Gill Sans MT"/>
              </a:rPr>
              <a:t>w</a:t>
            </a:r>
            <a:r>
              <a:rPr sz="3800" dirty="0">
                <a:latin typeface="Gill Sans MT"/>
                <a:cs typeface="Gill Sans MT"/>
              </a:rPr>
              <a:t>erful  </a:t>
            </a:r>
            <a:r>
              <a:rPr sz="3800" spc="15" dirty="0">
                <a:latin typeface="Gill Sans MT"/>
                <a:cs typeface="Gill Sans MT"/>
              </a:rPr>
              <a:t>memory</a:t>
            </a:r>
            <a:r>
              <a:rPr lang="en-US" sz="3800" spc="1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management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24512" y="5156200"/>
            <a:ext cx="48133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10" dirty="0">
                <a:latin typeface="Gill Sans MT"/>
                <a:cs typeface="Gill Sans MT"/>
              </a:rPr>
              <a:t>Support </a:t>
            </a:r>
            <a:r>
              <a:rPr sz="3800" spc="-15" dirty="0">
                <a:latin typeface="Gill Sans MT"/>
                <a:cs typeface="Gill Sans MT"/>
              </a:rPr>
              <a:t>for</a:t>
            </a:r>
            <a:r>
              <a:rPr sz="3800" spc="-105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OOP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24512" y="6134100"/>
            <a:ext cx="35179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dirty="0">
                <a:latin typeface="Gill Sans MT"/>
                <a:cs typeface="Gill Sans MT"/>
              </a:rPr>
              <a:t>Templates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54900" y="7148567"/>
            <a:ext cx="52959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5" dirty="0">
                <a:latin typeface="Gill Sans MT"/>
                <a:cs typeface="Gill Sans MT"/>
              </a:rPr>
              <a:t>Exception</a:t>
            </a:r>
            <a:r>
              <a:rPr sz="3800" spc="-35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handling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86993" y="1467154"/>
            <a:ext cx="318135" cy="7419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0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59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80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80"/>
              </a:lnSpc>
              <a:spcBef>
                <a:spcPts val="3920"/>
              </a:spcBef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59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59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  <a:p>
            <a:pPr marL="12700">
              <a:lnSpc>
                <a:spcPts val="7780"/>
              </a:lnSpc>
            </a:pPr>
            <a:r>
              <a:rPr sz="6500" spc="-5" dirty="0">
                <a:latin typeface="Gill Sans MT"/>
                <a:cs typeface="Gill Sans MT"/>
              </a:rPr>
              <a:t>•</a:t>
            </a:r>
            <a:endParaRPr sz="6500" dirty="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4512" y="8178800"/>
            <a:ext cx="3898900" cy="1024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000"/>
              </a:lnSpc>
            </a:pPr>
            <a:r>
              <a:rPr sz="3800" spc="-20" dirty="0">
                <a:latin typeface="Gill Sans MT"/>
                <a:cs typeface="Gill Sans MT"/>
              </a:rPr>
              <a:t>More </a:t>
            </a:r>
            <a:r>
              <a:rPr sz="3800" spc="-10" dirty="0">
                <a:latin typeface="Gill Sans MT"/>
                <a:cs typeface="Gill Sans MT"/>
              </a:rPr>
              <a:t>extensive</a:t>
            </a:r>
            <a:r>
              <a:rPr sz="3800" spc="-50" dirty="0">
                <a:latin typeface="Gill Sans MT"/>
                <a:cs typeface="Gill Sans MT"/>
              </a:rPr>
              <a:t> </a:t>
            </a:r>
            <a:r>
              <a:rPr sz="3800" spc="-5" dirty="0">
                <a:latin typeface="Gill Sans MT"/>
                <a:cs typeface="Gill Sans MT"/>
              </a:rPr>
              <a:t>libraries,  </a:t>
            </a:r>
            <a:r>
              <a:rPr sz="3800" dirty="0">
                <a:latin typeface="Gill Sans MT"/>
                <a:cs typeface="Gill Sans MT"/>
              </a:rPr>
              <a:t>STL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6400" y="508000"/>
            <a:ext cx="3149600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400" dirty="0">
                <a:latin typeface="Gill Sans MT"/>
                <a:cs typeface="Gill Sans MT"/>
              </a:rPr>
              <a:t>C++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693" y="1790700"/>
            <a:ext cx="9322507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734" indent="-407034">
              <a:lnSpc>
                <a:spcPct val="100000"/>
              </a:lnSpc>
              <a:buSzPct val="171052"/>
              <a:buChar char="•"/>
              <a:tabLst>
                <a:tab pos="420370" algn="l"/>
                <a:tab pos="1458595" algn="l"/>
                <a:tab pos="4347845" algn="l"/>
                <a:tab pos="4873625" algn="l"/>
                <a:tab pos="6927215" algn="l"/>
              </a:tabLst>
            </a:pPr>
            <a:r>
              <a:rPr sz="3800" dirty="0"/>
              <a:t>C++	can</a:t>
            </a:r>
            <a:r>
              <a:rPr sz="3800" spc="-5" dirty="0"/>
              <a:t> </a:t>
            </a:r>
            <a:r>
              <a:rPr sz="3800" dirty="0"/>
              <a:t>be</a:t>
            </a:r>
            <a:r>
              <a:rPr sz="3800" spc="-5" dirty="0"/>
              <a:t> </a:t>
            </a:r>
            <a:r>
              <a:rPr sz="3800" dirty="0"/>
              <a:t>v</a:t>
            </a:r>
            <a:r>
              <a:rPr sz="3800" spc="-5" dirty="0"/>
              <a:t>i</a:t>
            </a:r>
            <a:r>
              <a:rPr sz="3800" spc="-60" dirty="0"/>
              <a:t>e</a:t>
            </a:r>
            <a:r>
              <a:rPr sz="3800" spc="-80" dirty="0"/>
              <a:t>w</a:t>
            </a:r>
            <a:r>
              <a:rPr sz="3800" dirty="0"/>
              <a:t>ed	as</a:t>
            </a:r>
            <a:r>
              <a:rPr lang="en-US" sz="3800" dirty="0"/>
              <a:t> </a:t>
            </a:r>
            <a:r>
              <a:rPr sz="3800" dirty="0"/>
              <a:t>a</a:t>
            </a:r>
            <a:r>
              <a:rPr sz="3800" spc="-385" dirty="0"/>
              <a:t> </a:t>
            </a:r>
            <a:r>
              <a:rPr sz="3800" dirty="0"/>
              <a:t>“better</a:t>
            </a:r>
            <a:r>
              <a:rPr sz="3800" dirty="0" smtClean="0"/>
              <a:t>”</a:t>
            </a:r>
            <a:r>
              <a:rPr lang="en-US" sz="3800" dirty="0" smtClean="0"/>
              <a:t> </a:t>
            </a:r>
            <a:r>
              <a:rPr sz="3800" dirty="0" smtClean="0"/>
              <a:t>C</a:t>
            </a:r>
            <a:endParaRPr sz="3800" dirty="0"/>
          </a:p>
        </p:txBody>
      </p:sp>
      <p:sp>
        <p:nvSpPr>
          <p:cNvPr id="4" name="object 4"/>
          <p:cNvSpPr txBox="1"/>
          <p:nvPr/>
        </p:nvSpPr>
        <p:spPr>
          <a:xfrm>
            <a:off x="532693" y="2641600"/>
            <a:ext cx="11075107" cy="6563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>
              <a:lnSpc>
                <a:spcPct val="100000"/>
              </a:lnSpc>
            </a:pPr>
            <a:r>
              <a:rPr sz="8700" spc="7" baseline="-7183" dirty="0">
                <a:latin typeface="Gill Sans MT"/>
                <a:cs typeface="Gill Sans MT"/>
              </a:rPr>
              <a:t>•</a:t>
            </a:r>
            <a:r>
              <a:rPr sz="8700" spc="-1455" baseline="-7183" dirty="0">
                <a:latin typeface="Gill Sans MT"/>
                <a:cs typeface="Gill Sans MT"/>
              </a:rPr>
              <a:t> </a:t>
            </a:r>
            <a:r>
              <a:rPr sz="3400" dirty="0">
                <a:latin typeface="Gill Sans MT"/>
                <a:cs typeface="Gill Sans MT"/>
              </a:rPr>
              <a:t>C++ =&gt; C=C+1</a:t>
            </a:r>
          </a:p>
          <a:p>
            <a:pPr marL="419734" indent="-407034">
              <a:lnSpc>
                <a:spcPct val="100000"/>
              </a:lnSpc>
              <a:spcBef>
                <a:spcPts val="2120"/>
              </a:spcBef>
              <a:buSzPct val="171052"/>
              <a:buChar char="•"/>
              <a:tabLst>
                <a:tab pos="420370" algn="l"/>
              </a:tabLst>
            </a:pPr>
            <a:r>
              <a:rPr sz="3800" spc="-5" dirty="0">
                <a:latin typeface="Gill Sans MT"/>
                <a:cs typeface="Gill Sans MT"/>
              </a:rPr>
              <a:t>but...</a:t>
            </a:r>
            <a:endParaRPr sz="3800" dirty="0">
              <a:latin typeface="Gill Sans MT"/>
              <a:cs typeface="Gill Sans MT"/>
            </a:endParaRPr>
          </a:p>
          <a:p>
            <a:pPr marL="711835" lvl="1" indent="-356235">
              <a:lnSpc>
                <a:spcPct val="100000"/>
              </a:lnSpc>
              <a:spcBef>
                <a:spcPts val="2140"/>
              </a:spcBef>
              <a:buSzPct val="170588"/>
              <a:buChar char="•"/>
              <a:tabLst>
                <a:tab pos="712470" algn="l"/>
              </a:tabLst>
            </a:pPr>
            <a:r>
              <a:rPr sz="3400" dirty="0">
                <a:latin typeface="Gill Sans MT"/>
                <a:cs typeface="Gill Sans MT"/>
              </a:rPr>
              <a:t>C++ </a:t>
            </a:r>
            <a:r>
              <a:rPr sz="3400" spc="-5" dirty="0">
                <a:latin typeface="Gill Sans MT"/>
                <a:cs typeface="Gill Sans MT"/>
              </a:rPr>
              <a:t>is </a:t>
            </a:r>
            <a:r>
              <a:rPr sz="3400" dirty="0">
                <a:latin typeface="Gill Sans MT"/>
                <a:cs typeface="Gill Sans MT"/>
              </a:rPr>
              <a:t>not</a:t>
            </a:r>
            <a:r>
              <a:rPr sz="3400" spc="-95" dirty="0">
                <a:latin typeface="Gill Sans MT"/>
                <a:cs typeface="Gill Sans MT"/>
              </a:rPr>
              <a:t> </a:t>
            </a:r>
            <a:r>
              <a:rPr sz="3400" dirty="0">
                <a:latin typeface="Gill Sans MT"/>
                <a:cs typeface="Gill Sans MT"/>
              </a:rPr>
              <a:t>C</a:t>
            </a:r>
          </a:p>
          <a:p>
            <a:pPr marL="711835" lvl="1" indent="-356235">
              <a:lnSpc>
                <a:spcPct val="100000"/>
              </a:lnSpc>
              <a:spcBef>
                <a:spcPts val="2120"/>
              </a:spcBef>
              <a:buSzPct val="170588"/>
              <a:buChar char="•"/>
              <a:tabLst>
                <a:tab pos="712470" algn="l"/>
              </a:tabLst>
            </a:pPr>
            <a:r>
              <a:rPr sz="3400" spc="-15" dirty="0">
                <a:latin typeface="Gill Sans MT"/>
                <a:cs typeface="Gill Sans MT"/>
              </a:rPr>
              <a:t>Focus </a:t>
            </a:r>
            <a:r>
              <a:rPr sz="3400" dirty="0">
                <a:latin typeface="Gill Sans MT"/>
                <a:cs typeface="Gill Sans MT"/>
              </a:rPr>
              <a:t>on C++ as a </a:t>
            </a:r>
            <a:r>
              <a:rPr sz="3400" spc="-5" dirty="0">
                <a:latin typeface="Gill Sans MT"/>
                <a:cs typeface="Gill Sans MT"/>
              </a:rPr>
              <a:t>language in its </a:t>
            </a:r>
            <a:r>
              <a:rPr sz="3400" spc="-15" dirty="0">
                <a:latin typeface="Gill Sans MT"/>
                <a:cs typeface="Gill Sans MT"/>
              </a:rPr>
              <a:t>own</a:t>
            </a:r>
            <a:r>
              <a:rPr sz="3400" spc="5" dirty="0">
                <a:latin typeface="Gill Sans MT"/>
                <a:cs typeface="Gill Sans MT"/>
              </a:rPr>
              <a:t> </a:t>
            </a:r>
            <a:r>
              <a:rPr sz="3400" spc="-5" dirty="0">
                <a:latin typeface="Gill Sans MT"/>
                <a:cs typeface="Gill Sans MT"/>
              </a:rPr>
              <a:t>right</a:t>
            </a:r>
            <a:endParaRPr sz="3400" dirty="0">
              <a:latin typeface="Gill Sans MT"/>
              <a:cs typeface="Gill Sans MT"/>
            </a:endParaRPr>
          </a:p>
          <a:p>
            <a:pPr marL="419734" indent="-407034">
              <a:lnSpc>
                <a:spcPct val="100000"/>
              </a:lnSpc>
              <a:spcBef>
                <a:spcPts val="2120"/>
              </a:spcBef>
              <a:buSzPct val="171052"/>
              <a:buChar char="•"/>
              <a:tabLst>
                <a:tab pos="420370" algn="l"/>
                <a:tab pos="1458595" algn="l"/>
                <a:tab pos="1884680" algn="l"/>
                <a:tab pos="2224405" algn="l"/>
                <a:tab pos="3578225" algn="l"/>
              </a:tabLst>
            </a:pPr>
            <a:r>
              <a:rPr sz="3800" dirty="0">
                <a:latin typeface="Gill Sans MT"/>
                <a:cs typeface="Gill Sans MT"/>
              </a:rPr>
              <a:t>C++	</a:t>
            </a:r>
            <a:r>
              <a:rPr sz="3800" spc="-5" dirty="0">
                <a:latin typeface="Gill Sans MT"/>
                <a:cs typeface="Gill Sans MT"/>
              </a:rPr>
              <a:t>is	</a:t>
            </a:r>
            <a:r>
              <a:rPr sz="3800" dirty="0">
                <a:latin typeface="Gill Sans MT"/>
                <a:cs typeface="Gill Sans MT"/>
              </a:rPr>
              <a:t>a	</a:t>
            </a:r>
            <a:r>
              <a:rPr sz="3800" spc="-25" dirty="0">
                <a:latin typeface="Gill Sans MT"/>
                <a:cs typeface="Gill Sans MT"/>
              </a:rPr>
              <a:t>hybrid</a:t>
            </a:r>
            <a:r>
              <a:rPr lang="en-US" sz="3800" spc="-25" dirty="0">
                <a:latin typeface="Gill Sans MT"/>
                <a:cs typeface="Gill Sans MT"/>
              </a:rPr>
              <a:t> </a:t>
            </a:r>
            <a:r>
              <a:rPr sz="3800" spc="5" dirty="0">
                <a:latin typeface="Gill Sans MT"/>
                <a:cs typeface="Gill Sans MT"/>
              </a:rPr>
              <a:t>language,</a:t>
            </a:r>
            <a:r>
              <a:rPr sz="3800" spc="-425" dirty="0">
                <a:latin typeface="Gill Sans MT"/>
                <a:cs typeface="Gill Sans MT"/>
              </a:rPr>
              <a:t> </a:t>
            </a:r>
            <a:r>
              <a:rPr sz="3800" spc="5" dirty="0">
                <a:latin typeface="Gill Sans MT"/>
                <a:cs typeface="Gill Sans MT"/>
              </a:rPr>
              <a:t>supports</a:t>
            </a:r>
            <a:endParaRPr sz="3800" dirty="0">
              <a:latin typeface="Gill Sans MT"/>
              <a:cs typeface="Gill Sans MT"/>
            </a:endParaRPr>
          </a:p>
          <a:p>
            <a:pPr marL="711835" lvl="1" indent="-356235">
              <a:lnSpc>
                <a:spcPct val="100000"/>
              </a:lnSpc>
              <a:spcBef>
                <a:spcPts val="2140"/>
              </a:spcBef>
              <a:buSzPct val="170588"/>
              <a:buChar char="•"/>
              <a:tabLst>
                <a:tab pos="712470" algn="l"/>
              </a:tabLst>
            </a:pPr>
            <a:r>
              <a:rPr sz="3400" spc="-10" dirty="0">
                <a:latin typeface="Gill Sans MT"/>
                <a:cs typeface="Gill Sans MT"/>
              </a:rPr>
              <a:t>Procedure-oriented</a:t>
            </a:r>
            <a:r>
              <a:rPr sz="3400" spc="-65" dirty="0">
                <a:latin typeface="Gill Sans MT"/>
                <a:cs typeface="Gill Sans MT"/>
              </a:rPr>
              <a:t> </a:t>
            </a:r>
            <a:r>
              <a:rPr sz="3400" spc="-10" dirty="0">
                <a:latin typeface="Gill Sans MT"/>
                <a:cs typeface="Gill Sans MT"/>
              </a:rPr>
              <a:t>programming</a:t>
            </a:r>
            <a:endParaRPr sz="3400" dirty="0">
              <a:latin typeface="Gill Sans MT"/>
              <a:cs typeface="Gill Sans MT"/>
            </a:endParaRPr>
          </a:p>
          <a:p>
            <a:pPr marL="711835" lvl="1" indent="-356235">
              <a:lnSpc>
                <a:spcPct val="100000"/>
              </a:lnSpc>
              <a:spcBef>
                <a:spcPts val="2120"/>
              </a:spcBef>
              <a:buSzPct val="170588"/>
              <a:buChar char="•"/>
              <a:tabLst>
                <a:tab pos="712470" algn="l"/>
              </a:tabLst>
            </a:pPr>
            <a:r>
              <a:rPr sz="3400" spc="-5" dirty="0">
                <a:latin typeface="Gill Sans MT"/>
                <a:cs typeface="Gill Sans MT"/>
              </a:rPr>
              <a:t>Object-oriented</a:t>
            </a:r>
            <a:r>
              <a:rPr sz="3400" spc="-25" dirty="0">
                <a:latin typeface="Gill Sans MT"/>
                <a:cs typeface="Gill Sans MT"/>
              </a:rPr>
              <a:t> </a:t>
            </a:r>
            <a:r>
              <a:rPr sz="3400" spc="-10" dirty="0">
                <a:latin typeface="Gill Sans MT"/>
                <a:cs typeface="Gill Sans MT"/>
              </a:rPr>
              <a:t>programming</a:t>
            </a:r>
            <a:endParaRPr sz="3400" dirty="0">
              <a:latin typeface="Gill Sans MT"/>
              <a:cs typeface="Gill Sans MT"/>
            </a:endParaRPr>
          </a:p>
          <a:p>
            <a:pPr marL="711835" lvl="1" indent="-356235">
              <a:lnSpc>
                <a:spcPct val="100000"/>
              </a:lnSpc>
              <a:spcBef>
                <a:spcPts val="2120"/>
              </a:spcBef>
              <a:buSzPct val="170588"/>
              <a:buChar char="•"/>
              <a:tabLst>
                <a:tab pos="712470" algn="l"/>
              </a:tabLst>
            </a:pPr>
            <a:r>
              <a:rPr sz="3400" spc="-5" dirty="0">
                <a:latin typeface="Gill Sans MT"/>
                <a:cs typeface="Gill Sans MT"/>
              </a:rPr>
              <a:t>Generic</a:t>
            </a:r>
            <a:r>
              <a:rPr sz="3400" spc="-50" dirty="0">
                <a:latin typeface="Gill Sans MT"/>
                <a:cs typeface="Gill Sans MT"/>
              </a:rPr>
              <a:t> </a:t>
            </a:r>
            <a:r>
              <a:rPr sz="3400" spc="-10" dirty="0">
                <a:latin typeface="Gill Sans MT"/>
                <a:cs typeface="Gill Sans MT"/>
              </a:rPr>
              <a:t>programming</a:t>
            </a:r>
            <a:endParaRPr sz="34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64847" y="2324517"/>
            <a:ext cx="12039953" cy="2808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734" indent="-407034">
              <a:spcBef>
                <a:spcPts val="2120"/>
              </a:spcBef>
              <a:buSzPct val="100000"/>
              <a:buChar char="•"/>
              <a:tabLst>
                <a:tab pos="420370" algn="l"/>
              </a:tabLst>
            </a:pPr>
            <a:r>
              <a:rPr lang="en-US" sz="3400" dirty="0">
                <a:latin typeface="Gill Sans Std" panose="020B0502020104020203" pitchFamily="34" charset="0"/>
                <a:cs typeface="Gill Sans MT"/>
              </a:rPr>
              <a:t>C++</a:t>
            </a:r>
          </a:p>
          <a:p>
            <a:pPr marL="876934" lvl="1" indent="-407034">
              <a:spcBef>
                <a:spcPts val="2120"/>
              </a:spcBef>
              <a:buSzPct val="100000"/>
              <a:buChar char="•"/>
              <a:tabLst>
                <a:tab pos="420370" algn="l"/>
              </a:tabLst>
            </a:pPr>
            <a:r>
              <a:rPr lang="en-US" sz="2800" dirty="0">
                <a:latin typeface="Gill Sans Std" panose="020B0502020104020203" pitchFamily="34" charset="0"/>
                <a:cs typeface="Gill Sans MT"/>
                <a:hlinkClick r:id="rId3"/>
              </a:rPr>
              <a:t>https://en.wikipedia.org/wiki/C%2B%2B#Criticism</a:t>
            </a:r>
            <a:endParaRPr lang="en-US" sz="3400" dirty="0">
              <a:latin typeface="Gill Sans Std" panose="020B0502020104020203" pitchFamily="34" charset="0"/>
              <a:cs typeface="Gill Sans MT"/>
            </a:endParaRPr>
          </a:p>
          <a:p>
            <a:pPr marL="419734" indent="-407034">
              <a:spcBef>
                <a:spcPts val="2120"/>
              </a:spcBef>
              <a:buSzPct val="100000"/>
              <a:buChar char="•"/>
              <a:tabLst>
                <a:tab pos="420370" algn="l"/>
              </a:tabLst>
            </a:pPr>
            <a:r>
              <a:rPr lang="en-US" sz="3400" dirty="0">
                <a:latin typeface="Gill Sans Std" panose="020B0502020104020203" pitchFamily="34" charset="0"/>
                <a:cs typeface="Gill Sans MT"/>
              </a:rPr>
              <a:t>OOP</a:t>
            </a:r>
          </a:p>
          <a:p>
            <a:pPr marL="876934" lvl="1" indent="-407034">
              <a:spcBef>
                <a:spcPts val="2120"/>
              </a:spcBef>
              <a:buSzPct val="100000"/>
              <a:buChar char="•"/>
              <a:tabLst>
                <a:tab pos="420370" algn="l"/>
              </a:tabLst>
            </a:pPr>
            <a:r>
              <a:rPr lang="en-US" sz="2800" dirty="0">
                <a:latin typeface="Gill Sans Std" panose="020B0502020104020203" pitchFamily="34" charset="0"/>
                <a:cs typeface="Gill Sans MT"/>
                <a:hlinkClick r:id="rId4"/>
              </a:rPr>
              <a:t>https://en.wikipedia.org/wiki/Object-oriented_programming#Criticism</a:t>
            </a:r>
            <a:endParaRPr lang="en-US" sz="3400" dirty="0">
              <a:latin typeface="Gill Sans Std" panose="020B0502020104020203" pitchFamily="34" charset="0"/>
              <a:cs typeface="Gill Sans MT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774700"/>
            <a:ext cx="130048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Std" panose="020B0502020104020203" pitchFamily="34" charset="0"/>
                <a:ea typeface="+mj-ea"/>
                <a:cs typeface="Gill Sans Std" panose="020B0502020104020203" pitchFamily="34" charset="0"/>
              </a:defRPr>
            </a:lvl1pPr>
          </a:lstStyle>
          <a:p>
            <a:pPr marL="12700" algn="ctr"/>
            <a:r>
              <a:rPr lang="en-US" altLang="zh-CN" dirty="0"/>
              <a:t>Criticism of …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513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8002BBD-F72B-AB44-AFFD-FC60808F6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74700"/>
            <a:ext cx="130048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dirty="0"/>
              <a:t>Ranked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/>
              <a:t>on TIOBE Index</a:t>
            </a:r>
            <a:endParaRPr dirty="0">
              <a:latin typeface="Gill Sans Std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76" y="2068830"/>
            <a:ext cx="11341047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8002BBD-F72B-AB44-AFFD-FC60808F6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74700"/>
            <a:ext cx="130048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dirty="0"/>
              <a:t>Ranked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/>
              <a:t>on TIOBE Index</a:t>
            </a:r>
            <a:endParaRPr dirty="0">
              <a:latin typeface="Gill Sans Std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8" y="2514600"/>
            <a:ext cx="1266772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4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+mn-ea"/>
                <a:ea typeface="+mn-ea"/>
              </a:rPr>
              <a:t>其他语</a:t>
            </a:r>
            <a:r>
              <a:rPr lang="zh-CN" altLang="en-US" dirty="0" smtClean="0">
                <a:latin typeface="+mn-ea"/>
                <a:ea typeface="+mn-ea"/>
              </a:rPr>
              <a:t>言？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700" y="2715260"/>
            <a:ext cx="9931400" cy="504753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 smtClean="0"/>
              <a:t>现代的编程语言在语法上的差异很小、</a:t>
            </a:r>
            <a:endParaRPr lang="en-US" altLang="zh-CN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CN" altLang="en-US" sz="4000" dirty="0" smtClean="0"/>
              <a:t>几</a:t>
            </a:r>
            <a:r>
              <a:rPr lang="zh-CN" altLang="en-US" sz="4000" dirty="0"/>
              <a:t>乎都是</a:t>
            </a:r>
            <a:r>
              <a:rPr lang="en-US" altLang="zh-CN" sz="4000" dirty="0"/>
              <a:t>C-like</a:t>
            </a:r>
            <a:r>
              <a:rPr lang="zh-CN" altLang="en-US" sz="4000" dirty="0"/>
              <a:t>语</a:t>
            </a:r>
            <a:r>
              <a:rPr lang="zh-CN" altLang="en-US" sz="4000" dirty="0" smtClean="0"/>
              <a:t>言</a:t>
            </a:r>
            <a:endParaRPr lang="en-US" altLang="zh-CN" sz="4000" dirty="0" smtClean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 smtClean="0"/>
              <a:t>语言的能力</a:t>
            </a:r>
            <a:r>
              <a:rPr lang="en-US" altLang="zh-CN" dirty="0" smtClean="0"/>
              <a:t>/</a:t>
            </a:r>
            <a:r>
              <a:rPr lang="zh-CN" altLang="en-US" dirty="0"/>
              <a:t>适</a:t>
            </a:r>
            <a:r>
              <a:rPr lang="zh-CN" altLang="en-US" dirty="0" smtClean="0"/>
              <a:t>用领域主要由</a:t>
            </a:r>
            <a:endParaRPr lang="en-US" altLang="zh-CN" dirty="0" smtClean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CN" altLang="en-US" sz="4000" dirty="0" smtClean="0"/>
              <a:t>库 </a:t>
            </a:r>
            <a:r>
              <a:rPr lang="en-US" altLang="zh-CN" sz="4000" dirty="0" smtClean="0"/>
              <a:t>and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CN" altLang="en-US" sz="4000" dirty="0"/>
              <a:t>传</a:t>
            </a:r>
            <a:r>
              <a:rPr lang="zh-CN" altLang="en-US" sz="4000" dirty="0" smtClean="0"/>
              <a:t>统所决定</a:t>
            </a:r>
            <a:endParaRPr lang="en-US" altLang="zh-CN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9814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B041A2-F36F-284B-8360-A23BFBFC9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2311400"/>
            <a:ext cx="10629900" cy="71374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68002BBD-F72B-AB44-AFFD-FC60808F6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74700"/>
            <a:ext cx="130048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dirty="0"/>
              <a:t>C++ Applications</a:t>
            </a:r>
            <a:endParaRPr dirty="0">
              <a:latin typeface="Gill Sans Std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7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5D1C7A-B4D5-D34F-B757-9B129EA44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068830"/>
            <a:ext cx="3987800" cy="2778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89430-A524-D34A-999A-F925784C8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490" y="2287905"/>
            <a:ext cx="2293620" cy="229362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94D932B9-6BD4-8144-9B9A-C47DAFC71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74700"/>
            <a:ext cx="13004800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dirty="0"/>
              <a:t>C++ Applications</a:t>
            </a:r>
            <a:endParaRPr dirty="0">
              <a:latin typeface="Gill Sans Std" panose="020B05020201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388DF-F1D4-4E4B-BA47-020E3D487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290" y="4800600"/>
            <a:ext cx="8248220" cy="463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96C76-8478-174C-BB14-DF6A477F9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600" y="1996539"/>
            <a:ext cx="3810000" cy="26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11767</TotalTime>
  <Words>915</Words>
  <Application>Microsoft Office PowerPoint</Application>
  <PresentationFormat>Custom</PresentationFormat>
  <Paragraphs>249</Paragraphs>
  <Slides>48</Slides>
  <Notes>29</Notes>
  <HiddenSlides>0</HiddenSlides>
  <MMClips>2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Gill Sans</vt:lpstr>
      <vt:lpstr>Gill Sans Std</vt:lpstr>
      <vt:lpstr>Heiti TC Medium</vt:lpstr>
      <vt:lpstr>宋体</vt:lpstr>
      <vt:lpstr>微软雅黑</vt:lpstr>
      <vt:lpstr>楷体_GB2312</vt:lpstr>
      <vt:lpstr>等线</vt:lpstr>
      <vt:lpstr>Arial</vt:lpstr>
      <vt:lpstr>Calibri</vt:lpstr>
      <vt:lpstr>Gill Sans MT</vt:lpstr>
      <vt:lpstr>Tahoma</vt:lpstr>
      <vt:lpstr>Times New Roman</vt:lpstr>
      <vt:lpstr>Trebuchet MS</vt:lpstr>
      <vt:lpstr>Wingdings</vt:lpstr>
      <vt:lpstr>Office Theme</vt:lpstr>
      <vt:lpstr>剪辑</vt:lpstr>
      <vt:lpstr>Object-Oriented  Programming Using C++</vt:lpstr>
      <vt:lpstr>Course Contents</vt:lpstr>
      <vt:lpstr>Object-oriented programming</vt:lpstr>
      <vt:lpstr>Buzzwords</vt:lpstr>
      <vt:lpstr>Ranked 3rd on TIOBE Index</vt:lpstr>
      <vt:lpstr>Ranked 3rd on TIOBE Index</vt:lpstr>
      <vt:lpstr>其他语言？</vt:lpstr>
      <vt:lpstr>C++ Applications</vt:lpstr>
      <vt:lpstr>C++ Applications</vt:lpstr>
      <vt:lpstr>C++ Applications</vt:lpstr>
      <vt:lpstr>C++ Applications「卡脖子问题」</vt:lpstr>
      <vt:lpstr>C++ Applications「卡脖子问题」</vt:lpstr>
      <vt:lpstr>C++ Applications「卡脖子问题」</vt:lpstr>
      <vt:lpstr>Textbooks</vt:lpstr>
      <vt:lpstr>PowerPoint Presentation</vt:lpstr>
      <vt:lpstr>Textbooks</vt:lpstr>
      <vt:lpstr>C++编程思想 机械工业出版社</vt:lpstr>
      <vt:lpstr>Bruce Eckel</vt:lpstr>
      <vt:lpstr>PowerPoint Presentation</vt:lpstr>
      <vt:lpstr>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E-mail rule</vt:lpstr>
      <vt:lpstr>Acknowledge</vt:lpstr>
      <vt:lpstr>PowerPoint Presentation</vt:lpstr>
      <vt:lpstr>PowerPoint Presentation</vt:lpstr>
      <vt:lpstr>PowerPoint Presentation</vt:lpstr>
      <vt:lpstr>PowerPoint Presentation</vt:lpstr>
      <vt:lpstr>The C Language</vt:lpstr>
      <vt:lpstr>PowerPoint Presentation</vt:lpstr>
      <vt:lpstr>Oct. 2002,  Stroustrup  visited Zhejiang Univ.</vt:lpstr>
      <vt:lpstr>PowerPoint Presentation</vt:lpstr>
      <vt:lpstr>PowerPoint Presentation</vt:lpstr>
      <vt:lpstr>PowerPoint Presentation</vt:lpstr>
      <vt:lpstr>PowerPoint Presentation</vt:lpstr>
      <vt:lpstr>The Design and Evolution of C++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improvements</vt:lpstr>
      <vt:lpstr>C++ can be viewed as a “better” 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 Programming Using C++</dc:title>
  <dc:creator>Administrator</dc:creator>
  <cp:lastModifiedBy>Zhaopeng Cui</cp:lastModifiedBy>
  <cp:revision>188</cp:revision>
  <dcterms:created xsi:type="dcterms:W3CDTF">2017-02-26T04:18:32Z</dcterms:created>
  <dcterms:modified xsi:type="dcterms:W3CDTF">2023-09-20T08:40:51Z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2017-02-26T00:00:00Z</vt:filetime>
  </property>
</Properties>
</file>